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22"/>
  </p:notesMasterIdLst>
  <p:sldIdLst>
    <p:sldId id="256" r:id="rId2"/>
    <p:sldId id="282" r:id="rId3"/>
    <p:sldId id="284" r:id="rId4"/>
    <p:sldId id="257" r:id="rId5"/>
    <p:sldId id="273" r:id="rId6"/>
    <p:sldId id="263" r:id="rId7"/>
    <p:sldId id="264" r:id="rId8"/>
    <p:sldId id="265" r:id="rId9"/>
    <p:sldId id="267" r:id="rId10"/>
    <p:sldId id="269" r:id="rId11"/>
    <p:sldId id="270" r:id="rId12"/>
    <p:sldId id="271" r:id="rId13"/>
    <p:sldId id="272" r:id="rId14"/>
    <p:sldId id="274" r:id="rId15"/>
    <p:sldId id="283" r:id="rId16"/>
    <p:sldId id="275" r:id="rId17"/>
    <p:sldId id="281" r:id="rId18"/>
    <p:sldId id="280" r:id="rId19"/>
    <p:sldId id="276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37199-297B-4F4B-85FC-22BBCAA115DA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58B4F-32A8-4042-8759-C28D38427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23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58B4F-32A8-4042-8759-C28D384270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7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2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77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61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524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6896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91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45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24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93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3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1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64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79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8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9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FA64-0993-4A1F-A08F-BADDA6413FA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5AD409-97D2-4B54-A369-C02E9EA61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83264" cy="3774281"/>
          </a:xfrm>
        </p:spPr>
        <p:txBody>
          <a:bodyPr>
            <a:normAutofit fontScale="90000"/>
          </a:bodyPr>
          <a:lstStyle/>
          <a:p>
            <a:br>
              <a:rPr lang="ru-RU" sz="2700" dirty="0"/>
            </a:br>
            <a:br>
              <a:rPr lang="ru-RU" sz="27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3600" dirty="0"/>
            </a:br>
            <a:br>
              <a:rPr lang="ru-RU" sz="2200" dirty="0"/>
            </a:br>
            <a:br>
              <a:rPr lang="ru-RU" sz="2200" dirty="0"/>
            </a:br>
            <a:r>
              <a:rPr lang="ru-RU" sz="3600" dirty="0"/>
              <a:t>Уральский ГАУ</a:t>
            </a:r>
            <a:br>
              <a:rPr lang="ru-RU" sz="3600" dirty="0"/>
            </a:br>
            <a:r>
              <a:rPr lang="ru-RU" sz="2200" b="1" dirty="0"/>
              <a:t>кафедра Почвоведения, агроэкологии и химии имени проф. Н.А. Иванова</a:t>
            </a:r>
            <a:br>
              <a:rPr lang="ru-RU" sz="2200" b="1" dirty="0"/>
            </a:br>
            <a:br>
              <a:rPr lang="ru-RU" sz="3600" dirty="0"/>
            </a:br>
            <a:r>
              <a:rPr lang="ru-RU" dirty="0"/>
              <a:t> </a:t>
            </a:r>
            <a:r>
              <a:rPr lang="ru-RU" sz="4400" i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Применение диатомита при загрязнении почв тяжёлыми металлами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5085184"/>
            <a:ext cx="7139219" cy="818479"/>
          </a:xfrm>
        </p:spPr>
        <p:txBody>
          <a:bodyPr>
            <a:normAutofit/>
          </a:bodyPr>
          <a:lstStyle/>
          <a:p>
            <a:r>
              <a:rPr lang="ru-RU" sz="2400" dirty="0"/>
              <a:t>Доцент </a:t>
            </a:r>
            <a:r>
              <a:rPr lang="ru-RU" sz="2400" dirty="0" err="1"/>
              <a:t>Байкин</a:t>
            </a:r>
            <a:r>
              <a:rPr lang="ru-RU" sz="2400" dirty="0"/>
              <a:t> Ю.Л., доцент </a:t>
            </a:r>
            <a:r>
              <a:rPr lang="ru-RU" sz="2400" dirty="0" err="1"/>
              <a:t>Вашукевич</a:t>
            </a:r>
            <a:r>
              <a:rPr lang="ru-RU" sz="2400" dirty="0"/>
              <a:t> Н.В.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86990"/>
            <a:ext cx="7704856" cy="98177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Табл. 4. </a:t>
            </a:r>
            <a:r>
              <a:rPr lang="ru-RU" sz="2400" b="1" u="sng" dirty="0">
                <a:solidFill>
                  <a:srgbClr val="FF0000"/>
                </a:solidFill>
              </a:rPr>
              <a:t>Полнота сорбции </a:t>
            </a:r>
            <a:r>
              <a:rPr lang="ru-RU" sz="2400" b="1" dirty="0">
                <a:solidFill>
                  <a:srgbClr val="FF0000"/>
                </a:solidFill>
              </a:rPr>
              <a:t>меди и хрома (трехвалентного) природными сорбентами, %</a:t>
            </a:r>
            <a:r>
              <a:rPr lang="ru-RU" sz="3600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959948"/>
              </p:ext>
            </p:extLst>
          </p:nvPr>
        </p:nvGraphicFramePr>
        <p:xfrm>
          <a:off x="683568" y="1628800"/>
          <a:ext cx="7704855" cy="309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4008">
                  <a:extLst>
                    <a:ext uri="{9D8B030D-6E8A-4147-A177-3AD203B41FA5}">
                      <a16:colId xmlns:a16="http://schemas.microsoft.com/office/drawing/2014/main" val="1065925451"/>
                    </a:ext>
                  </a:extLst>
                </a:gridCol>
                <a:gridCol w="1284008">
                  <a:extLst>
                    <a:ext uri="{9D8B030D-6E8A-4147-A177-3AD203B41FA5}">
                      <a16:colId xmlns:a16="http://schemas.microsoft.com/office/drawing/2014/main" val="4008998661"/>
                    </a:ext>
                  </a:extLst>
                </a:gridCol>
                <a:gridCol w="1133336">
                  <a:extLst>
                    <a:ext uri="{9D8B030D-6E8A-4147-A177-3AD203B41FA5}">
                      <a16:colId xmlns:a16="http://schemas.microsoft.com/office/drawing/2014/main" val="3736833721"/>
                    </a:ext>
                  </a:extLst>
                </a:gridCol>
                <a:gridCol w="1434681">
                  <a:extLst>
                    <a:ext uri="{9D8B030D-6E8A-4147-A177-3AD203B41FA5}">
                      <a16:colId xmlns:a16="http://schemas.microsoft.com/office/drawing/2014/main" val="2070563820"/>
                    </a:ext>
                  </a:extLst>
                </a:gridCol>
                <a:gridCol w="1284008">
                  <a:extLst>
                    <a:ext uri="{9D8B030D-6E8A-4147-A177-3AD203B41FA5}">
                      <a16:colId xmlns:a16="http://schemas.microsoft.com/office/drawing/2014/main" val="3442859247"/>
                    </a:ext>
                  </a:extLst>
                </a:gridCol>
                <a:gridCol w="1284814">
                  <a:extLst>
                    <a:ext uri="{9D8B030D-6E8A-4147-A177-3AD203B41FA5}">
                      <a16:colId xmlns:a16="http://schemas.microsoft.com/office/drawing/2014/main" val="2925468535"/>
                    </a:ext>
                  </a:extLst>
                </a:gridCol>
              </a:tblGrid>
              <a:tr h="915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Элемент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Условия опыта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Опока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Диатомит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Бентонит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Глауконит</a:t>
                      </a:r>
                      <a:endParaRPr lang="ru-RU" sz="17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9579687"/>
                  </a:ext>
                </a:extLst>
              </a:tr>
              <a:tr h="981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Медь</a:t>
                      </a:r>
                      <a:endParaRPr lang="ru-RU" sz="2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б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&gt;98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98.4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97.1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&gt;99</a:t>
                      </a:r>
                      <a:endParaRPr lang="ru-RU" sz="32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176291"/>
                  </a:ext>
                </a:extLst>
              </a:tr>
              <a:tr h="1199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Хром</a:t>
                      </a:r>
                      <a:endParaRPr lang="ru-RU" sz="2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б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&gt;99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85353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486429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нейтрализации раствора 5 г измельченного известняка, время сорбции 30 минут;</a:t>
            </a:r>
            <a:endParaRPr lang="ru-RU" dirty="0"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нейтрализации раствора 10 г измельченного известняка, время сорбции 40-60 минут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06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412776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Из данных таблицы следует, что для обеспечения полноты сорбции меди среда раствора должна быть близкой к нейтральной, что обеспечивается 7-10 г известняка, а время сорбции должно быть не менее 40-60 минут.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изучения прочности связей меди и хрома с различными сорбентами были поставлены опыты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десорбции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указанных тяжелых металлов в условиях: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а) воздействия на сорбенты, содержащие поглощенные медь и хром дистиллированной водой при перемешивании в течение 30 мин; 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воздействия на те же сорбенты раствором 0.01 н соляной кислоты (рН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3-4) в течение 30 мин.</a:t>
            </a:r>
            <a:endParaRPr lang="ru-RU" sz="2000" dirty="0"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68235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Табл. 5 Степень </a:t>
            </a:r>
            <a:r>
              <a:rPr lang="ru-RU" sz="2400" b="1" u="sng" dirty="0">
                <a:solidFill>
                  <a:srgbClr val="FF0000"/>
                </a:solidFill>
              </a:rPr>
              <a:t>десорбции </a:t>
            </a:r>
            <a:r>
              <a:rPr lang="ru-RU" sz="2400" b="1" dirty="0">
                <a:solidFill>
                  <a:srgbClr val="FF0000"/>
                </a:solidFill>
              </a:rPr>
              <a:t>меди и хрома из природных сорбентов, % </a:t>
            </a:r>
            <a:r>
              <a:rPr lang="ru-RU" sz="2400" b="1" dirty="0" err="1">
                <a:solidFill>
                  <a:srgbClr val="FF0000"/>
                </a:solidFill>
              </a:rPr>
              <a:t>отн</a:t>
            </a:r>
            <a:r>
              <a:rPr lang="ru-RU" sz="2400" b="1" dirty="0">
                <a:solidFill>
                  <a:srgbClr val="FF0000"/>
                </a:solidFill>
              </a:rPr>
              <a:t>. от исходных количеств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64788"/>
              </p:ext>
            </p:extLst>
          </p:nvPr>
        </p:nvGraphicFramePr>
        <p:xfrm>
          <a:off x="611557" y="1678612"/>
          <a:ext cx="7920881" cy="2952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147">
                  <a:extLst>
                    <a:ext uri="{9D8B030D-6E8A-4147-A177-3AD203B41FA5}">
                      <a16:colId xmlns:a16="http://schemas.microsoft.com/office/drawing/2014/main" val="721842112"/>
                    </a:ext>
                  </a:extLst>
                </a:gridCol>
                <a:gridCol w="1320147">
                  <a:extLst>
                    <a:ext uri="{9D8B030D-6E8A-4147-A177-3AD203B41FA5}">
                      <a16:colId xmlns:a16="http://schemas.microsoft.com/office/drawing/2014/main" val="2682150835"/>
                    </a:ext>
                  </a:extLst>
                </a:gridCol>
                <a:gridCol w="1176133">
                  <a:extLst>
                    <a:ext uri="{9D8B030D-6E8A-4147-A177-3AD203B41FA5}">
                      <a16:colId xmlns:a16="http://schemas.microsoft.com/office/drawing/2014/main" val="102388556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85261799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32342022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3106352866"/>
                    </a:ext>
                  </a:extLst>
                </a:gridCol>
              </a:tblGrid>
              <a:tr h="984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Элемент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Условия опыта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Опока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Диатомит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Бентонит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Глауконит</a:t>
                      </a:r>
                      <a:endParaRPr lang="ru-RU" sz="1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2833997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Медь</a:t>
                      </a:r>
                      <a:endParaRPr lang="ru-RU" sz="2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б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0.14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1.11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0.52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&lt;0.1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0.82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0.52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0.14</a:t>
                      </a:r>
                      <a:endParaRPr lang="ru-RU" sz="32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1525624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Хром</a:t>
                      </a:r>
                      <a:endParaRPr lang="ru-RU" sz="28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б</a:t>
                      </a:r>
                      <a:endParaRPr lang="ru-RU" sz="32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&lt;0.5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&lt;0.5</a:t>
                      </a:r>
                      <a:endParaRPr lang="ru-RU" sz="32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&lt;0.5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&lt;0.5</a:t>
                      </a:r>
                      <a:endParaRPr lang="ru-RU" sz="32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&lt;0.5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&lt;0.5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&lt;0.5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&lt;0.5</a:t>
                      </a:r>
                      <a:endParaRPr lang="ru-RU" sz="32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62271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99592" y="4648273"/>
            <a:ext cx="29113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- дистиллированная вода; 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 - 0.01н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ru-RU" sz="2400" dirty="0">
              <a:effectLst/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3484" y="5280680"/>
            <a:ext cx="76189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99 % меди и хрома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достаточно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прочно связаны в сорбентах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не выщелачиваются ни дистиллированной водой, ни слабым раствором соляной кислоты.</a:t>
            </a:r>
            <a:endParaRPr lang="ru-RU" b="1" dirty="0"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31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836712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определены условия для обеспечения достаточной полноты сорбции ТМ, в том числе хрома различными природными сорбентами Уральского региона.</a:t>
            </a:r>
            <a:endParaRPr lang="ru-RU" sz="2000" dirty="0"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 предполагать, что близкие условия должны выдерживаться и для других элементов, образующих комплексные анионы в высших валентностях (вольфрам, молибден, мышьяк, сурьма и др.). Их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перевод в низковалентную катионную форму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путем взаимодействия растворов с различными восстановителями является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необходимым условием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обеспечения достаточной полноты поглощения природными сорбентами. </a:t>
            </a:r>
            <a:endParaRPr lang="ru-RU" sz="2000" dirty="0"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Существенных различий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полноте сорбции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изученными сорбентами не обнаружено , и все они могут быть в тех или иных условиях с успехом использованы для эколого-геохимической рекультивации почв, загрязненных ТМ. </a:t>
            </a:r>
            <a:endParaRPr lang="ru-RU" sz="2000" dirty="0"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Определяющим фактором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вероятно, будут являться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 и свойства загрязненных почв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Так, для супесчаных почв, вероятно, наилучшие результаты даст использование бентонита, для тяжелых глинистых почв -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диатомита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опоки, глауконита.</a:t>
            </a:r>
            <a:endParaRPr lang="ru-RU" sz="2000" dirty="0">
              <a:effectLst/>
              <a:latin typeface="Sabon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63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b="1" dirty="0"/>
              <a:t>Применение технологии </a:t>
            </a:r>
            <a:r>
              <a:rPr lang="ru-RU" sz="3100" b="1" dirty="0" err="1"/>
              <a:t>экогеохимической</a:t>
            </a:r>
            <a:r>
              <a:rPr lang="ru-RU" sz="3100" b="1" dirty="0"/>
              <a:t> рекультивации почв (ТЭРП) на загрязненной тяжелыми металлами почве в опытах </a:t>
            </a:r>
            <a:r>
              <a:rPr lang="ru-RU" sz="3100" b="1" dirty="0" err="1"/>
              <a:t>УрГАУ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24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Схема опыта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7920880" cy="3777622"/>
          </a:xfrm>
        </p:spPr>
        <p:txBody>
          <a:bodyPr/>
          <a:lstStyle/>
          <a:p>
            <a:pPr marL="0" lvl="0" indent="0">
              <a:buNone/>
            </a:pPr>
            <a:r>
              <a:rPr lang="ru-RU" sz="3200" dirty="0"/>
              <a:t>1. </a:t>
            </a:r>
            <a:r>
              <a:rPr lang="ru-RU" sz="3200" b="1" dirty="0"/>
              <a:t>Контроль (чистая почва);</a:t>
            </a:r>
          </a:p>
          <a:p>
            <a:pPr marL="0" lvl="0" indent="0">
              <a:buNone/>
            </a:pPr>
            <a:r>
              <a:rPr lang="ru-RU" sz="3200" dirty="0"/>
              <a:t>2. </a:t>
            </a:r>
            <a:r>
              <a:rPr lang="ru-RU" sz="3200" b="1" dirty="0"/>
              <a:t>ТМ (моделирование  высокого уровня загрязнения);</a:t>
            </a:r>
          </a:p>
          <a:p>
            <a:pPr marL="0" lvl="0" indent="0">
              <a:buNone/>
            </a:pPr>
            <a:r>
              <a:rPr lang="ru-RU" sz="3200" dirty="0"/>
              <a:t>3. </a:t>
            </a:r>
            <a:r>
              <a:rPr lang="ru-RU" sz="3200" b="1" dirty="0"/>
              <a:t>ТМ+ТЭРП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279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41661"/>
            <a:ext cx="6589199" cy="128089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</a:rPr>
              <a:t>Табл. 6 Агрохимические показатели почв в </a:t>
            </a:r>
            <a:r>
              <a:rPr lang="ru-RU" sz="2800" b="1" dirty="0" err="1">
                <a:solidFill>
                  <a:srgbClr val="FF0000"/>
                </a:solidFill>
              </a:rPr>
              <a:t>микрополевом</a:t>
            </a:r>
            <a:r>
              <a:rPr lang="ru-RU" sz="2800" b="1" dirty="0">
                <a:solidFill>
                  <a:srgbClr val="FF0000"/>
                </a:solidFill>
              </a:rPr>
              <a:t> опыте</a:t>
            </a:r>
            <a:br>
              <a:rPr lang="ru-RU" sz="2800" b="1" dirty="0">
                <a:solidFill>
                  <a:srgbClr val="FF0000"/>
                </a:solidFill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939059"/>
              </p:ext>
            </p:extLst>
          </p:nvPr>
        </p:nvGraphicFramePr>
        <p:xfrm>
          <a:off x="1259632" y="1922551"/>
          <a:ext cx="7274768" cy="3766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5828">
                  <a:extLst>
                    <a:ext uri="{9D8B030D-6E8A-4147-A177-3AD203B41FA5}">
                      <a16:colId xmlns:a16="http://schemas.microsoft.com/office/drawing/2014/main" val="2212842477"/>
                    </a:ext>
                  </a:extLst>
                </a:gridCol>
                <a:gridCol w="1499647">
                  <a:extLst>
                    <a:ext uri="{9D8B030D-6E8A-4147-A177-3AD203B41FA5}">
                      <a16:colId xmlns:a16="http://schemas.microsoft.com/office/drawing/2014/main" val="436379311"/>
                    </a:ext>
                  </a:extLst>
                </a:gridCol>
                <a:gridCol w="1948096">
                  <a:extLst>
                    <a:ext uri="{9D8B030D-6E8A-4147-A177-3AD203B41FA5}">
                      <a16:colId xmlns:a16="http://schemas.microsoft.com/office/drawing/2014/main" val="3337827997"/>
                    </a:ext>
                  </a:extLst>
                </a:gridCol>
                <a:gridCol w="1051197">
                  <a:extLst>
                    <a:ext uri="{9D8B030D-6E8A-4147-A177-3AD203B41FA5}">
                      <a16:colId xmlns:a16="http://schemas.microsoft.com/office/drawing/2014/main" val="2856779434"/>
                    </a:ext>
                  </a:extLst>
                </a:gridCol>
              </a:tblGrid>
              <a:tr h="487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Почва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Гумус, 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/100г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</a:t>
                      </a:r>
                      <a:r>
                        <a:rPr lang="ru-RU" sz="20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2895590"/>
                  </a:ext>
                </a:extLst>
              </a:tr>
              <a:tr h="448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дерново-слабоподзолистая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54210"/>
                  </a:ext>
                </a:extLst>
              </a:tr>
              <a:tr h="344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светло-серая лесная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194205"/>
                  </a:ext>
                </a:extLst>
              </a:tr>
              <a:tr h="344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серая лесная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3137658"/>
                  </a:ext>
                </a:extLst>
              </a:tr>
              <a:tr h="344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чернозем оподзоленный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558428"/>
                  </a:ext>
                </a:extLst>
              </a:tr>
              <a:tr h="344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лугово-черноземная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3749"/>
                  </a:ext>
                </a:extLst>
              </a:tr>
              <a:tr h="7309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торфяно-болотная низинная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50,0*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02358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5939543"/>
            <a:ext cx="37850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Примечание: *-зольность торфа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879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7848872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качестве приема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детоксикации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была изучена технология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экогеохимической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рекультивации почв (ТЭРП). В технологии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рекультивантом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служил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диатомит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вносимый в количестве 1% от массы почвы.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Фоном для технологии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являлось внесение торфонавозного компоста - 7кг/м</a:t>
            </a:r>
            <a:r>
              <a:rPr lang="ru-RU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извести – 700 г/м</a:t>
            </a:r>
            <a:r>
              <a:rPr lang="ru-RU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NPK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100 кг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 1 га.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633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848871" cy="1224136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</a:rPr>
              <a:t>Табл. 7 Влияние свойств почв и приема рекультивации на продуктивность растений при загрязнении тяжелыми металлами (г/0,25 м2) 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22475"/>
              </p:ext>
            </p:extLst>
          </p:nvPr>
        </p:nvGraphicFramePr>
        <p:xfrm>
          <a:off x="1043608" y="1233944"/>
          <a:ext cx="7560840" cy="5196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617">
                  <a:extLst>
                    <a:ext uri="{9D8B030D-6E8A-4147-A177-3AD203B41FA5}">
                      <a16:colId xmlns:a16="http://schemas.microsoft.com/office/drawing/2014/main" val="2983909474"/>
                    </a:ext>
                  </a:extLst>
                </a:gridCol>
                <a:gridCol w="1211631">
                  <a:extLst>
                    <a:ext uri="{9D8B030D-6E8A-4147-A177-3AD203B41FA5}">
                      <a16:colId xmlns:a16="http://schemas.microsoft.com/office/drawing/2014/main" val="3153021195"/>
                    </a:ext>
                  </a:extLst>
                </a:gridCol>
                <a:gridCol w="1174648">
                  <a:extLst>
                    <a:ext uri="{9D8B030D-6E8A-4147-A177-3AD203B41FA5}">
                      <a16:colId xmlns:a16="http://schemas.microsoft.com/office/drawing/2014/main" val="503255135"/>
                    </a:ext>
                  </a:extLst>
                </a:gridCol>
                <a:gridCol w="1174648">
                  <a:extLst>
                    <a:ext uri="{9D8B030D-6E8A-4147-A177-3AD203B41FA5}">
                      <a16:colId xmlns:a16="http://schemas.microsoft.com/office/drawing/2014/main" val="2000121430"/>
                    </a:ext>
                  </a:extLst>
                </a:gridCol>
                <a:gridCol w="1174648">
                  <a:extLst>
                    <a:ext uri="{9D8B030D-6E8A-4147-A177-3AD203B41FA5}">
                      <a16:colId xmlns:a16="http://schemas.microsoft.com/office/drawing/2014/main" val="98919800"/>
                    </a:ext>
                  </a:extLst>
                </a:gridCol>
                <a:gridCol w="1174648">
                  <a:extLst>
                    <a:ext uri="{9D8B030D-6E8A-4147-A177-3AD203B41FA5}">
                      <a16:colId xmlns:a16="http://schemas.microsoft.com/office/drawing/2014/main" val="1991552024"/>
                    </a:ext>
                  </a:extLst>
                </a:gridCol>
              </a:tblGrid>
              <a:tr h="1101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Почва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Вариант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Ячмень (зерно)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Кукуруза (</a:t>
                      </a:r>
                      <a:r>
                        <a:rPr lang="ru-RU" sz="1200" dirty="0" err="1">
                          <a:effectLst/>
                        </a:rPr>
                        <a:t>з.масса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Пшеница (зерно)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Горчица (сухое вещество)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extLst>
                  <a:ext uri="{0D108BD9-81ED-4DB2-BD59-A6C34878D82A}">
                    <a16:rowId xmlns:a16="http://schemas.microsoft.com/office/drawing/2014/main" val="2523941572"/>
                  </a:ext>
                </a:extLst>
              </a:tr>
              <a:tr h="21881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дерново-слабоподзолистая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Контроль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34,4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498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36,3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16,80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4177152302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ТМ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гибель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гибель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гибель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1,95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814677147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ТМ+ТЭРП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35,8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598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44,2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18,28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320309782"/>
                  </a:ext>
                </a:extLst>
              </a:tr>
              <a:tr h="21881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светло-серая лесная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Контроль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81,3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602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38,7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17,20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518890566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ТМ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гибель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гибель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гибель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4,95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2264941887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ТМ+ТЭРП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86,3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957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58,1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18,60</a:t>
                      </a: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716833729"/>
                  </a:ext>
                </a:extLst>
              </a:tr>
              <a:tr h="21881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серая лесная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Контроль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50,5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43,1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14,30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2687274130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ТМ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гибель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гибель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11,15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446676489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ТМ+ТЭРП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95,7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709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63,3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15,70</a:t>
                      </a: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1200206041"/>
                  </a:ext>
                </a:extLst>
              </a:tr>
              <a:tr h="21881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чернозем оподзоленный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Контроль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81,3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965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55,2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17,50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674986037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ТМ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658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32,5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12,25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2148448801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ТМ+ТЭРП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104,2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1190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67,8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18,90</a:t>
                      </a: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070784664"/>
                  </a:ext>
                </a:extLst>
              </a:tr>
              <a:tr h="21881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лугово-черноземная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Контроль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68,8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329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50,8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15,10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523556556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ТМ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13,70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2074522601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ТМ+ТЭРП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94,1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832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62,7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17,50</a:t>
                      </a: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828819996"/>
                  </a:ext>
                </a:extLst>
              </a:tr>
              <a:tr h="21881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торфяно-болотная низинная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Контроль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88,2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327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9,6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3633080860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ТМ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6,85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1104183843"/>
                  </a:ext>
                </a:extLst>
              </a:tr>
              <a:tr h="218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ТМ+ТЭРП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43,1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236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28,2</a:t>
                      </a:r>
                    </a:p>
                  </a:txBody>
                  <a:tcPr marL="56002" marR="5600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11,0</a:t>
                      </a:r>
                    </a:p>
                  </a:txBody>
                  <a:tcPr marL="56002" marR="56002" marT="0" marB="0"/>
                </a:tc>
                <a:extLst>
                  <a:ext uri="{0D108BD9-81ED-4DB2-BD59-A6C34878D82A}">
                    <a16:rowId xmlns:a16="http://schemas.microsoft.com/office/drawing/2014/main" val="127007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890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26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899592" y="1412776"/>
            <a:ext cx="7992887" cy="5040560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Проведенные исследования показали, что даже через 20 лет полиметаллическое загрязнение почв оказывает токсическое действие на растения.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фитотоксичность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почв зависит от свойств, характеризующих их адсорбционную способность (содержание гумуса, емкость катионного обмена и т.д.). </a:t>
            </a: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качестве сорбент-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рекультиванта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диатомита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высоком агрохимическом фоне, усиливает буферные свойства почвы, которые сохраняются длительное время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400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24110"/>
            <a:ext cx="7128791" cy="128089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Направления рекультивации (детоксикации) загрязненных ТМ почв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905000"/>
            <a:ext cx="6591985" cy="3828256"/>
          </a:xfrm>
        </p:spPr>
        <p:txBody>
          <a:bodyPr>
            <a:normAutofit fontScale="55000" lnSpcReduction="20000"/>
          </a:bodyPr>
          <a:lstStyle/>
          <a:p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Повышение миграционной подвижности химических элементов, включая ТМ, с целью их удаления за пределы загрязненных продуктивных почвенных горизонтов.</a:t>
            </a:r>
          </a:p>
          <a:p>
            <a:endParaRPr lang="ru-RU" sz="3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Механическое перемешивание, удаление или перекрытие загрязненных почвенных горизонтов слоем чистой почвы.</a:t>
            </a:r>
          </a:p>
          <a:p>
            <a:endParaRPr lang="ru-RU" sz="3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Снижение миграционной подвижности химических элементов, включая ТМ, с целью их закрепления в почвах в формах, малодоступных для поглощения растительностью. Защитные свойства почв могут быть усилены дополнительным внесением некоторых веществ: торфа, извести, минералов и соединений с адсорбирующими свойствами.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524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03648" y="1700809"/>
            <a:ext cx="7067211" cy="2088232"/>
          </a:xfrm>
        </p:spPr>
        <p:txBody>
          <a:bodyPr/>
          <a:lstStyle/>
          <a:p>
            <a:pPr algn="ctr"/>
            <a:r>
              <a:rPr lang="ru-RU" i="1" dirty="0">
                <a:solidFill>
                  <a:srgbClr val="FF0000"/>
                </a:solidFill>
                <a:latin typeface="Arial Black" panose="020B0A04020102020204" pitchFamily="34" charset="0"/>
              </a:rPr>
              <a:t>Спасибо за внимание!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01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Цель исследований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556792"/>
            <a:ext cx="6591985" cy="3777622"/>
          </a:xfrm>
        </p:spPr>
        <p:txBody>
          <a:bodyPr>
            <a:normAutofit/>
          </a:bodyPr>
          <a:lstStyle/>
          <a:p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природных сорбентов для разработки приемов рекультивации разных по уровню естественного плодородия и буферной способности почв, загрязнённых тяжелыми металлами.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24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628800"/>
            <a:ext cx="792088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поглотительной способности природных минеральных сорбентов по отношению к тяжелым металлам: меди, цинку, свинцу, кадмию, никелю, хрому, мышьяку.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Применение технологии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экогеохимической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рекультивации почв (ТЭРП) на загрязненной тяжелыми металлами почве в опытах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УрГАУ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Программа исследований</a:t>
            </a:r>
          </a:p>
        </p:txBody>
      </p:sp>
    </p:spTree>
    <p:extLst>
      <p:ext uri="{BB962C8B-B14F-4D97-AF65-F5344CB8AC3E}">
        <p14:creationId xmlns:p14="http://schemas.microsoft.com/office/powerpoint/2010/main" val="157505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i="1" dirty="0"/>
              <a:t>Для опытов были использованы следующие природные сорбенты, месторождения которых находятся в Свердловской, Курганской и Челябинской областях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3012" y="2852936"/>
            <a:ext cx="6591985" cy="3777622"/>
          </a:xfrm>
        </p:spPr>
        <p:txBody>
          <a:bodyPr>
            <a:normAutofit/>
          </a:bodyPr>
          <a:lstStyle/>
          <a:p>
            <a:r>
              <a:rPr lang="ru-RU" sz="2600" b="1" dirty="0"/>
              <a:t>1. </a:t>
            </a:r>
            <a:r>
              <a:rPr lang="ru-RU" sz="2600" b="1" dirty="0" err="1"/>
              <a:t>Бентонитовая</a:t>
            </a:r>
            <a:r>
              <a:rPr lang="ru-RU" sz="2600" b="1" dirty="0"/>
              <a:t> глина;</a:t>
            </a:r>
          </a:p>
          <a:p>
            <a:r>
              <a:rPr lang="ru-RU" sz="2600" b="1" dirty="0"/>
              <a:t>2. Опока;</a:t>
            </a:r>
          </a:p>
          <a:p>
            <a:r>
              <a:rPr lang="ru-RU" sz="2600" b="1" dirty="0"/>
              <a:t>3. </a:t>
            </a:r>
            <a:r>
              <a:rPr lang="ru-RU" sz="2600" b="1" dirty="0">
                <a:solidFill>
                  <a:srgbClr val="FF0000"/>
                </a:solidFill>
              </a:rPr>
              <a:t>Диатомит; </a:t>
            </a:r>
          </a:p>
          <a:p>
            <a:r>
              <a:rPr lang="ru-RU" sz="2600" b="1" dirty="0"/>
              <a:t>4. Глауконит;</a:t>
            </a:r>
          </a:p>
          <a:p>
            <a:r>
              <a:rPr lang="ru-RU" sz="2600" b="1" dirty="0"/>
              <a:t>5. Вермикулит;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0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042017"/>
              </p:ext>
            </p:extLst>
          </p:nvPr>
        </p:nvGraphicFramePr>
        <p:xfrm>
          <a:off x="611560" y="1772816"/>
          <a:ext cx="7931221" cy="4104456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168774874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2395492251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2956146291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1184980087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1397606143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518027200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1939230583"/>
                    </a:ext>
                  </a:extLst>
                </a:gridCol>
                <a:gridCol w="886147">
                  <a:extLst>
                    <a:ext uri="{9D8B030D-6E8A-4147-A177-3AD203B41FA5}">
                      <a16:colId xmlns:a16="http://schemas.microsoft.com/office/drawing/2014/main" val="3650728506"/>
                    </a:ext>
                  </a:extLst>
                </a:gridCol>
              </a:tblGrid>
              <a:tr h="102611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Природные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сорбенты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Pb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88890"/>
                  </a:ext>
                </a:extLst>
              </a:tr>
              <a:tr h="513057">
                <a:tc>
                  <a:txBody>
                    <a:bodyPr/>
                    <a:lstStyle/>
                    <a:p>
                      <a:pPr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Опока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99.4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98.2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&gt;98.3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85.3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968450"/>
                  </a:ext>
                </a:extLst>
              </a:tr>
              <a:tr h="513057">
                <a:tc>
                  <a:txBody>
                    <a:bodyPr/>
                    <a:lstStyle/>
                    <a:p>
                      <a:pPr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Диатомит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99.4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97.5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&gt;95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98.2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98.3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73.5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30792"/>
                  </a:ext>
                </a:extLst>
              </a:tr>
              <a:tr h="513057">
                <a:tc>
                  <a:txBody>
                    <a:bodyPr/>
                    <a:lstStyle/>
                    <a:p>
                      <a:pPr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Бентонит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&gt;99.5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96.1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&gt;95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99.6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&gt;98.3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79.4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108112"/>
                  </a:ext>
                </a:extLst>
              </a:tr>
              <a:tr h="513057">
                <a:tc>
                  <a:txBody>
                    <a:bodyPr/>
                    <a:lstStyle/>
                    <a:p>
                      <a:pPr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Глауконит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99.3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97.2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93.6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&gt;98.3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79.4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721477"/>
                  </a:ext>
                </a:extLst>
              </a:tr>
              <a:tr h="1026114">
                <a:tc>
                  <a:txBody>
                    <a:bodyPr/>
                    <a:lstStyle/>
                    <a:p>
                      <a:pPr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Вермикулит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обожженный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&gt;98.3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25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73.5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923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788578"/>
            <a:ext cx="7715200" cy="96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</a:rPr>
              <a:t>Табл. </a:t>
            </a:r>
            <a:r>
              <a:rPr lang="ru-RU" altLang="ru-RU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1. Полнота сорбции ТМ некоторыми природными сорбентами Уральского региона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17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632848" cy="128089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Табл. 2. Результаты сорбции меди и хрома (шестивалентного) природными сорбентами (рН раствора 5-6)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604735"/>
              </p:ext>
            </p:extLst>
          </p:nvPr>
        </p:nvGraphicFramePr>
        <p:xfrm>
          <a:off x="827584" y="2420888"/>
          <a:ext cx="7488831" cy="4086529"/>
        </p:xfrm>
        <a:graphic>
          <a:graphicData uri="http://schemas.openxmlformats.org/drawingml/2006/table">
            <a:tbl>
              <a:tblPr firstRow="1" firstCol="1" bandRow="1"/>
              <a:tblGrid>
                <a:gridCol w="2521691">
                  <a:extLst>
                    <a:ext uri="{9D8B030D-6E8A-4147-A177-3AD203B41FA5}">
                      <a16:colId xmlns:a16="http://schemas.microsoft.com/office/drawing/2014/main" val="3334012774"/>
                    </a:ext>
                  </a:extLst>
                </a:gridCol>
                <a:gridCol w="2483570">
                  <a:extLst>
                    <a:ext uri="{9D8B030D-6E8A-4147-A177-3AD203B41FA5}">
                      <a16:colId xmlns:a16="http://schemas.microsoft.com/office/drawing/2014/main" val="60385844"/>
                    </a:ext>
                  </a:extLst>
                </a:gridCol>
                <a:gridCol w="2483570">
                  <a:extLst>
                    <a:ext uri="{9D8B030D-6E8A-4147-A177-3AD203B41FA5}">
                      <a16:colId xmlns:a16="http://schemas.microsoft.com/office/drawing/2014/main" val="2652626152"/>
                    </a:ext>
                  </a:extLst>
                </a:gridCol>
              </a:tblGrid>
              <a:tr h="62680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Природные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сорбенты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Хром (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</a:t>
                      </a:r>
                      <a:r>
                        <a:rPr lang="ru-RU" sz="2400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+6</a:t>
                      </a: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468219"/>
                  </a:ext>
                </a:extLst>
              </a:tr>
              <a:tr h="952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полнота сорбции,%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полнота сорбции,%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315207"/>
                  </a:ext>
                </a:extLst>
              </a:tr>
              <a:tr h="25072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Опока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Диатомит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Бентонит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Глауконит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&gt;99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&gt;99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&gt;99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3972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153455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26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1124744"/>
            <a:ext cx="71287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Для обеспечения сорбции хрома было решено предварительно перевести его в трехвалентную катионную форму с помощью восстановителя, в качестве которого была выбрана соль Мора - FeSO4·(NH4)2·SO4·6H2O. </a:t>
            </a:r>
          </a:p>
        </p:txBody>
      </p:sp>
    </p:spTree>
    <p:extLst>
      <p:ext uri="{BB962C8B-B14F-4D97-AF65-F5344CB8AC3E}">
        <p14:creationId xmlns:p14="http://schemas.microsoft.com/office/powerpoint/2010/main" val="3155763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Табл. 3. Полнота сорбции хрома (трехвалентного) природными сорбентами, %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216768"/>
              </p:ext>
            </p:extLst>
          </p:nvPr>
        </p:nvGraphicFramePr>
        <p:xfrm>
          <a:off x="1187625" y="2636912"/>
          <a:ext cx="7128792" cy="3384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480">
                  <a:extLst>
                    <a:ext uri="{9D8B030D-6E8A-4147-A177-3AD203B41FA5}">
                      <a16:colId xmlns:a16="http://schemas.microsoft.com/office/drawing/2014/main" val="2858874150"/>
                    </a:ext>
                  </a:extLst>
                </a:gridCol>
                <a:gridCol w="1189800">
                  <a:extLst>
                    <a:ext uri="{9D8B030D-6E8A-4147-A177-3AD203B41FA5}">
                      <a16:colId xmlns:a16="http://schemas.microsoft.com/office/drawing/2014/main" val="2100186021"/>
                    </a:ext>
                  </a:extLst>
                </a:gridCol>
                <a:gridCol w="1507580">
                  <a:extLst>
                    <a:ext uri="{9D8B030D-6E8A-4147-A177-3AD203B41FA5}">
                      <a16:colId xmlns:a16="http://schemas.microsoft.com/office/drawing/2014/main" val="1742584322"/>
                    </a:ext>
                  </a:extLst>
                </a:gridCol>
                <a:gridCol w="1465043">
                  <a:extLst>
                    <a:ext uri="{9D8B030D-6E8A-4147-A177-3AD203B41FA5}">
                      <a16:colId xmlns:a16="http://schemas.microsoft.com/office/drawing/2014/main" val="3992791766"/>
                    </a:ext>
                  </a:extLst>
                </a:gridCol>
                <a:gridCol w="1573889">
                  <a:extLst>
                    <a:ext uri="{9D8B030D-6E8A-4147-A177-3AD203B41FA5}">
                      <a16:colId xmlns:a16="http://schemas.microsoft.com/office/drawing/2014/main" val="3714770592"/>
                    </a:ext>
                  </a:extLst>
                </a:gridCol>
              </a:tblGrid>
              <a:tr h="1128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Элемент</a:t>
                      </a:r>
                      <a:endParaRPr lang="ru-RU" sz="20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Опока</a:t>
                      </a:r>
                      <a:endParaRPr lang="ru-RU" sz="20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Диатомит</a:t>
                      </a:r>
                      <a:endParaRPr lang="ru-RU" sz="20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Бентонит</a:t>
                      </a:r>
                      <a:endParaRPr lang="ru-RU" sz="20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Глауконит</a:t>
                      </a:r>
                      <a:endParaRPr lang="ru-RU" sz="20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7784003"/>
                  </a:ext>
                </a:extLst>
              </a:tr>
              <a:tr h="22562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Хром</a:t>
                      </a:r>
                      <a:endParaRPr lang="ru-RU" sz="24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97.1</a:t>
                      </a:r>
                      <a:endParaRPr lang="ru-RU" sz="36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96.8</a:t>
                      </a:r>
                      <a:endParaRPr lang="ru-RU" sz="36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94</a:t>
                      </a:r>
                      <a:endParaRPr lang="ru-RU" sz="36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99</a:t>
                      </a:r>
                      <a:endParaRPr lang="ru-RU" sz="3600" dirty="0">
                        <a:effectLst/>
                        <a:latin typeface="Sabo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3853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97737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686</TotalTime>
  <Words>1228</Words>
  <Application>Microsoft Office PowerPoint</Application>
  <PresentationFormat>Экран (4:3)</PresentationFormat>
  <Paragraphs>322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Century Gothic</vt:lpstr>
      <vt:lpstr>Sabon</vt:lpstr>
      <vt:lpstr>Times New Roman</vt:lpstr>
      <vt:lpstr>Wingdings 3</vt:lpstr>
      <vt:lpstr>Легкий дым</vt:lpstr>
      <vt:lpstr>           Уральский ГАУ кафедра Почвоведения, агроэкологии и химии имени проф. Н.А. Иванова   Применение диатомита при загрязнении почв тяжёлыми металлами</vt:lpstr>
      <vt:lpstr>Направления рекультивации (детоксикации) загрязненных ТМ почв</vt:lpstr>
      <vt:lpstr>Цель исследований</vt:lpstr>
      <vt:lpstr>Программа исследований</vt:lpstr>
      <vt:lpstr>Для опытов были использованы следующие природные сорбенты, месторождения которых находятся в Свердловской, Курганской и Челябинской областях. </vt:lpstr>
      <vt:lpstr>Презентация PowerPoint</vt:lpstr>
      <vt:lpstr>Табл. 2. Результаты сорбции меди и хрома (шестивалентного) природными сорбентами (рН раствора 5-6) </vt:lpstr>
      <vt:lpstr>Презентация PowerPoint</vt:lpstr>
      <vt:lpstr>Табл. 3. Полнота сорбции хрома (трехвалентного) природными сорбентами, % </vt:lpstr>
      <vt:lpstr>Табл. 4. Полнота сорбции меди и хрома (трехвалентного) природными сорбентами, % </vt:lpstr>
      <vt:lpstr>Презентация PowerPoint</vt:lpstr>
      <vt:lpstr>Табл. 5 Степень десорбции меди и хрома из природных сорбентов, % отн. от исходных количеств</vt:lpstr>
      <vt:lpstr>Презентация PowerPoint</vt:lpstr>
      <vt:lpstr>Применение технологии экогеохимической рекультивации почв (ТЭРП) на загрязненной тяжелыми металлами почве в опытах УрГАУ </vt:lpstr>
      <vt:lpstr>Схема опыта</vt:lpstr>
      <vt:lpstr>Табл. 6 Агрохимические показатели почв в микрополевом опыте </vt:lpstr>
      <vt:lpstr>Презентация PowerPoint</vt:lpstr>
      <vt:lpstr>Табл. 7 Влияние свойств почв и приема рекультивации на продуктивность растений при загрязнении тяжелыми металлами (г/0,25 м2)  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диатомита при загрязнении почв тяжёлыми металлами</dc:title>
  <dc:creator>Admin</dc:creator>
  <cp:lastModifiedBy>Пользователь</cp:lastModifiedBy>
  <cp:revision>54</cp:revision>
  <dcterms:created xsi:type="dcterms:W3CDTF">2022-10-03T02:41:28Z</dcterms:created>
  <dcterms:modified xsi:type="dcterms:W3CDTF">2022-10-19T17:50:40Z</dcterms:modified>
</cp:coreProperties>
</file>