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5" r:id="rId4"/>
    <p:sldId id="267" r:id="rId5"/>
    <p:sldId id="258" r:id="rId6"/>
    <p:sldId id="259" r:id="rId7"/>
    <p:sldId id="270" r:id="rId8"/>
    <p:sldId id="268" r:id="rId9"/>
    <p:sldId id="271" r:id="rId10"/>
    <p:sldId id="262" r:id="rId11"/>
    <p:sldId id="260" r:id="rId12"/>
    <p:sldId id="261" r:id="rId13"/>
    <p:sldId id="263" r:id="rId14"/>
    <p:sldId id="264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D22304-B966-4E4F-BE1D-6FEC8BB6589C}">
          <p14:sldIdLst>
            <p14:sldId id="256"/>
            <p14:sldId id="266"/>
            <p14:sldId id="265"/>
            <p14:sldId id="267"/>
          </p14:sldIdLst>
        </p14:section>
        <p14:section name="Раздел без заголовка" id="{51AB2D6F-A679-43C7-91B8-6A23875C5B77}">
          <p14:sldIdLst>
            <p14:sldId id="258"/>
            <p14:sldId id="259"/>
            <p14:sldId id="270"/>
            <p14:sldId id="268"/>
            <p14:sldId id="271"/>
            <p14:sldId id="262"/>
            <p14:sldId id="260"/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87658462210796E-2"/>
          <c:y val="4.3650793650793648E-2"/>
          <c:w val="0.96161234153778918"/>
          <c:h val="0.831897569656261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 сж 28 дней, Мпа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570</c:v>
                </c:pt>
                <c:pt idx="1">
                  <c:v>590</c:v>
                </c:pt>
                <c:pt idx="2">
                  <c:v>640</c:v>
                </c:pt>
                <c:pt idx="3">
                  <c:v>690</c:v>
                </c:pt>
                <c:pt idx="4">
                  <c:v>710</c:v>
                </c:pt>
                <c:pt idx="5">
                  <c:v>720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5.5</c:v>
                </c:pt>
                <c:pt idx="1">
                  <c:v>7.4</c:v>
                </c:pt>
                <c:pt idx="2">
                  <c:v>8.6999999999999993</c:v>
                </c:pt>
                <c:pt idx="3">
                  <c:v>9.4</c:v>
                </c:pt>
                <c:pt idx="4">
                  <c:v>10.5</c:v>
                </c:pt>
                <c:pt idx="5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38-4C52-8BBA-3F5A346A35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9038336"/>
        <c:axId val="529040576"/>
      </c:lineChart>
      <c:catAx>
        <c:axId val="52903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040576"/>
        <c:crosses val="autoZero"/>
        <c:auto val="1"/>
        <c:lblAlgn val="ctr"/>
        <c:lblOffset val="100"/>
        <c:noMultiLvlLbl val="0"/>
      </c:catAx>
      <c:valAx>
        <c:axId val="5290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0383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2875991664373"/>
          <c:y val="0.93805974337252551"/>
          <c:w val="0.2391035517095953"/>
          <c:h val="5.6180231904609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2607-6D96-4D3A-9498-3181C1902B5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A1453-036C-470A-B3C7-6FB97C8C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5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BA1E8-6575-4585-8365-8A5F6F066DD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F749D-4208-4396-8EE2-E079BDA3F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749D-4208-4396-8EE2-E079BDA3FA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9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F749D-4208-4396-8EE2-E079BDA3FAF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5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008D-DECC-4656-8F43-6019FFF0BDBB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4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D8B-813D-4962-BD95-2AD195B73224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1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E747-1520-43C5-987C-5831FB076A72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7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4FE6-7CFD-4136-AA3D-E73C9C3B3B07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0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FDD6-896E-46E2-959F-FE0B92174F30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8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AA1-8869-4A41-8205-D9BAD77AA0D4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2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09BC-5E9B-4BBF-B579-5587894C3152}" type="datetime1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4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8A26-DE80-4D18-96D1-B3A3E578CB1F}" type="datetime1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5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1747-0473-4449-88CA-6CCA2DE81D10}" type="datetime1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A5DB-4C3B-4AA3-9E25-37C5DD51B0CD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043-5522-472B-B0CF-5448729DD36D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0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2C2D-BE02-4E81-940C-9E97121C5763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7316-DC42-454F-8FF6-35B2C6B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60" y="1808690"/>
            <a:ext cx="9144000" cy="21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Пеностекло в строительстве: от </a:t>
            </a:r>
            <a:r>
              <a:rPr lang="ru-RU" dirty="0" err="1"/>
              <a:t>ультралегких</a:t>
            </a:r>
            <a:r>
              <a:rPr lang="ru-RU" dirty="0"/>
              <a:t> бетонов к новой концепции жилищного строительства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4960" y="4091000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15125" y="4592461"/>
            <a:ext cx="54768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Орлов Александр Дмитриевич</a:t>
            </a:r>
            <a:r>
              <a:rPr lang="ru-RU" sz="2400" dirty="0"/>
              <a:t>, кандидат технических наук, </a:t>
            </a:r>
            <a:r>
              <a:rPr lang="ru-RU" sz="2400" dirty="0" smtClean="0"/>
              <a:t>ООО «НФМ»</a:t>
            </a:r>
          </a:p>
          <a:p>
            <a:r>
              <a:rPr lang="ru-RU" sz="2400" b="1" dirty="0" smtClean="0"/>
              <a:t>Орлов Григорий Александрович</a:t>
            </a:r>
            <a:r>
              <a:rPr lang="ru-RU" sz="2400" dirty="0" smtClean="0"/>
              <a:t>, РХТУ им. Д.И. Менделеева</a:t>
            </a:r>
            <a:endParaRPr lang="ru-RU" sz="2400" dirty="0"/>
          </a:p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76" y="671691"/>
            <a:ext cx="110966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ЭКОНОМИЧЕСКИЙ ЭФФЕКТ У </a:t>
            </a:r>
            <a:r>
              <a:rPr lang="ru-RU" sz="2400" b="1" dirty="0" smtClean="0"/>
              <a:t>ПОТРЕБИТЕЛЯ</a:t>
            </a:r>
          </a:p>
          <a:p>
            <a:pPr algn="ctr"/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1 м3 </a:t>
            </a:r>
            <a:r>
              <a:rPr lang="ru-RU" sz="2400" b="1" dirty="0" err="1"/>
              <a:t>пеностеклокерамики</a:t>
            </a:r>
            <a:r>
              <a:rPr lang="ru-RU" sz="2400" b="1" dirty="0"/>
              <a:t> обеспечивает строительство 4 м2 жилья: </a:t>
            </a:r>
            <a:endParaRPr lang="ru-RU" sz="2400" dirty="0"/>
          </a:p>
          <a:p>
            <a:r>
              <a:rPr lang="ru-RU" sz="2400" b="1" dirty="0"/>
              <a:t>площадь наружных стен жилых зданий составляет 0,6-0,8 м2 на квадратный метр площади </a:t>
            </a:r>
            <a:r>
              <a:rPr lang="ru-RU" sz="2400" b="1" dirty="0" smtClean="0"/>
              <a:t>здания. При </a:t>
            </a:r>
            <a:r>
              <a:rPr lang="ru-RU" sz="2400" b="1" dirty="0"/>
              <a:t>толщине стены 0,35 м расход ПСКГ на квадратный метр </a:t>
            </a:r>
            <a:r>
              <a:rPr lang="ru-RU" sz="2400" b="1" dirty="0" smtClean="0"/>
              <a:t>составит </a:t>
            </a:r>
            <a:r>
              <a:rPr lang="ru-RU" sz="2400" b="1" dirty="0"/>
              <a:t>0,21-0,28 м3/м2 ПСКГ ценой около 1300 рублей. 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Линия </a:t>
            </a:r>
            <a:r>
              <a:rPr lang="ru-RU" sz="2400" b="1" dirty="0" smtClean="0"/>
              <a:t>мощностью 100 тыс. м3 обеспечивает </a:t>
            </a:r>
            <a:r>
              <a:rPr lang="ru-RU" sz="2400" b="1" dirty="0"/>
              <a:t>сырьем строительство до 400 </a:t>
            </a:r>
            <a:r>
              <a:rPr lang="ru-RU" sz="2400" b="1" dirty="0" smtClean="0"/>
              <a:t>тыс. </a:t>
            </a:r>
            <a:r>
              <a:rPr lang="ru-RU" sz="2400" b="1" dirty="0"/>
              <a:t>м3 жилья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Себестоимость квадратного метра жилья снижается с 40-45 тыс</a:t>
            </a:r>
            <a:r>
              <a:rPr lang="ru-RU" sz="2400" b="1" dirty="0" smtClean="0"/>
              <a:t>. руб</a:t>
            </a:r>
            <a:r>
              <a:rPr lang="ru-RU" sz="2400" b="1" dirty="0"/>
              <a:t>./м2 до 30-35 тысяч рублей (оценочный расчет на основе УСН-2018), экономя 10 тысяч рублей на м2 вводимой </a:t>
            </a:r>
            <a:r>
              <a:rPr lang="ru-RU" sz="2400" b="1" dirty="0" smtClean="0"/>
              <a:t>площади. Один </a:t>
            </a:r>
            <a:r>
              <a:rPr lang="ru-RU" sz="2400" b="1" dirty="0"/>
              <a:t>из четырех квадратных метров де факто является </a:t>
            </a:r>
            <a:r>
              <a:rPr lang="ru-RU" sz="2400" b="1" dirty="0" smtClean="0"/>
              <a:t>бесплатным.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Стоимость жилья, строительство которого обеспечено </a:t>
            </a:r>
            <a:r>
              <a:rPr lang="ru-RU" sz="2400" b="1" dirty="0" smtClean="0"/>
              <a:t>100 </a:t>
            </a:r>
            <a:r>
              <a:rPr lang="ru-RU" sz="2400" b="1" dirty="0"/>
              <a:t>тыс.м3 </a:t>
            </a:r>
            <a:r>
              <a:rPr lang="ru-RU" sz="2400" b="1" dirty="0" smtClean="0"/>
              <a:t>ПСКГ, </a:t>
            </a:r>
            <a:r>
              <a:rPr lang="ru-RU" sz="2400" b="1" dirty="0"/>
              <a:t>при цене квадратного метра  50 тыс. руб./м2 составит 400 тыс. м2 х 50 тыс. руб. = 20 млрд. </a:t>
            </a:r>
            <a:r>
              <a:rPr lang="ru-RU" sz="2400" b="1" dirty="0" err="1"/>
              <a:t>руб</a:t>
            </a:r>
            <a:r>
              <a:rPr lang="ru-RU" sz="2400" b="1" dirty="0"/>
              <a:t> в год, при  стоимости   проекта  230 млн рублей.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8838" y="1215463"/>
            <a:ext cx="10515600" cy="545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57550" y="228600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СТРУКТУРА СЕБЕСТОИМОСТИ</a:t>
            </a:r>
            <a:endParaRPr lang="ru-RU" sz="2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65453"/>
              </p:ext>
            </p:extLst>
          </p:nvPr>
        </p:nvGraphicFramePr>
        <p:xfrm>
          <a:off x="365760" y="970671"/>
          <a:ext cx="11287524" cy="5676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584"/>
                <a:gridCol w="2300884"/>
                <a:gridCol w="821828"/>
                <a:gridCol w="3128507"/>
                <a:gridCol w="1098721"/>
              </a:tblGrid>
              <a:tr h="5272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Статья расходов, руб. на м3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 Пеностекло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%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Пеностеклокерамика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%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217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ТЭР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200-250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200-250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15,6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72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ФЗП, отчисления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4</a:t>
                      </a:r>
                      <a:r>
                        <a:rPr lang="en-US" sz="3200" dirty="0" smtClean="0">
                          <a:effectLst/>
                        </a:rPr>
                        <a:t>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4</a:t>
                      </a:r>
                      <a:r>
                        <a:rPr lang="en-US" sz="3200" dirty="0" smtClean="0">
                          <a:effectLst/>
                        </a:rPr>
                        <a:t>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72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Стеклобой, добавки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1000-1500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68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217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Кремнистое минеральное сырье ( трепел, опока и др.)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-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-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100 (собств. добыча)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6,2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72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NaOH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(</a:t>
                      </a:r>
                      <a:r>
                        <a:rPr lang="ru-RU" sz="2400" dirty="0" smtClean="0">
                          <a:effectLst/>
                        </a:rPr>
                        <a:t>60 </a:t>
                      </a:r>
                      <a:r>
                        <a:rPr lang="ru-RU" sz="2400" dirty="0" err="1" smtClean="0">
                          <a:effectLst/>
                        </a:rPr>
                        <a:t>тыс.руб</a:t>
                      </a:r>
                      <a:r>
                        <a:rPr lang="ru-RU" sz="2400" dirty="0" smtClean="0">
                          <a:effectLst/>
                        </a:rPr>
                        <a:t>/т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-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1500-1800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217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Всего, произв. Расходы, макс.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1600 - 2100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100</a:t>
                      </a:r>
                      <a:endParaRPr lang="ru-RU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2200-2500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4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3064" y="442839"/>
            <a:ext cx="841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КАПИТАЛЬНЫЕ </a:t>
            </a:r>
            <a:r>
              <a:rPr lang="ru-RU" sz="2400" b="1" dirty="0" smtClean="0"/>
              <a:t>ЗАТРАТЫ  И СЕБЕСТОИМОСТЬ ПРИ МОЩНОСТИ от 10 до 300 </a:t>
            </a:r>
            <a:r>
              <a:rPr lang="ru-RU" sz="2400" b="1" dirty="0" err="1" smtClean="0"/>
              <a:t>тыс</a:t>
            </a:r>
            <a:r>
              <a:rPr lang="ru-RU" sz="2400" b="1" dirty="0" smtClean="0"/>
              <a:t> м3 в год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00591"/>
              </p:ext>
            </p:extLst>
          </p:nvPr>
        </p:nvGraphicFramePr>
        <p:xfrm>
          <a:off x="844062" y="1617785"/>
          <a:ext cx="10733649" cy="4612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299"/>
                <a:gridCol w="2522426"/>
                <a:gridCol w="3099962"/>
                <a:gridCol w="3099962"/>
              </a:tblGrid>
              <a:tr h="150524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Мощность, </a:t>
                      </a:r>
                      <a:r>
                        <a:rPr lang="ru-RU" sz="2400" dirty="0" err="1">
                          <a:effectLst/>
                        </a:rPr>
                        <a:t>тыс</a:t>
                      </a:r>
                      <a:r>
                        <a:rPr lang="ru-RU" sz="2400" dirty="0">
                          <a:effectLst/>
                        </a:rPr>
                        <a:t> м3 в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Комплект оборудования , </a:t>
                      </a:r>
                      <a:r>
                        <a:rPr lang="ru-RU" sz="2400" dirty="0">
                          <a:effectLst/>
                        </a:rPr>
                        <a:t>млн </a:t>
                      </a:r>
                      <a:r>
                        <a:rPr lang="ru-RU" sz="2400" dirty="0" err="1">
                          <a:effectLst/>
                        </a:rPr>
                        <a:t>руб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Удельные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затраты  на </a:t>
                      </a:r>
                      <a:r>
                        <a:rPr lang="ru-RU" sz="2400" dirty="0" err="1" smtClean="0">
                          <a:effectLst/>
                        </a:rPr>
                        <a:t>оборуд</a:t>
                      </a:r>
                      <a:r>
                        <a:rPr lang="ru-RU" sz="2400" dirty="0" smtClean="0">
                          <a:effectLst/>
                        </a:rPr>
                        <a:t>. удельные</a:t>
                      </a:r>
                      <a:r>
                        <a:rPr lang="ru-RU" sz="2400" dirty="0">
                          <a:effectLst/>
                        </a:rPr>
                        <a:t>, тыс. </a:t>
                      </a:r>
                      <a:r>
                        <a:rPr lang="ru-RU" sz="2400" dirty="0" err="1">
                          <a:effectLst/>
                        </a:rPr>
                        <a:t>руб</a:t>
                      </a:r>
                      <a:r>
                        <a:rPr lang="ru-RU" sz="2400" dirty="0">
                          <a:effectLst/>
                        </a:rPr>
                        <a:t> на м3 в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Себестоимость м3,тыс. руб.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21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60 ( !)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6,0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3,2- 3,6 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21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r>
                        <a:rPr lang="ru-RU" sz="2400" dirty="0" smtClean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1,8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2,3 -2,5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21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1,5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1,8 - 2,2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21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1,7-2,1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82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300 ( АйСи Эм гласс, Ворсино)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2200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(в ценах </a:t>
                      </a:r>
                      <a:r>
                        <a:rPr lang="ru-RU" sz="2400" dirty="0" smtClean="0">
                          <a:effectLst/>
                        </a:rPr>
                        <a:t>2022-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4000)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7,3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3-3,5 ( ?)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9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652" y="0"/>
            <a:ext cx="1112520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Перспективы  :</a:t>
            </a:r>
          </a:p>
          <a:p>
            <a:pPr algn="ctr"/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Производство стекловидных заполнителей - сырьевая база для модернизации строительного комплекса 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Линия 100 </a:t>
            </a:r>
            <a:r>
              <a:rPr lang="ru-RU" sz="2400" b="1" dirty="0" err="1" smtClean="0"/>
              <a:t>тыс</a:t>
            </a:r>
            <a:r>
              <a:rPr lang="ru-RU" sz="2400" b="1" dirty="0" smtClean="0"/>
              <a:t> м3/ год </a:t>
            </a:r>
            <a:r>
              <a:rPr lang="ru-RU" sz="2400" b="1" dirty="0"/>
              <a:t>обеспечивает строительство до 400 </a:t>
            </a:r>
            <a:r>
              <a:rPr lang="ru-RU" sz="2400" b="1" dirty="0" err="1"/>
              <a:t>тыс</a:t>
            </a:r>
            <a:r>
              <a:rPr lang="ru-RU" sz="2400" b="1" dirty="0"/>
              <a:t> м2 жилья стоимостью до 20 млрд руб.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Мультипликативный </a:t>
            </a:r>
            <a:r>
              <a:rPr lang="ru-RU" sz="2400" b="1" dirty="0"/>
              <a:t>эффект у </a:t>
            </a:r>
            <a:r>
              <a:rPr lang="ru-RU" sz="2400" b="1" dirty="0" smtClean="0"/>
              <a:t>потребителя</a:t>
            </a:r>
            <a:r>
              <a:rPr lang="ru-RU" sz="2400" b="1" dirty="0"/>
              <a:t>: снижение себестоимости </a:t>
            </a:r>
            <a:r>
              <a:rPr lang="ru-RU" sz="2400" b="1" dirty="0" smtClean="0"/>
              <a:t>строительства, применение стекловидного заполнителя экономит до </a:t>
            </a:r>
            <a:r>
              <a:rPr lang="ru-RU" sz="2400" b="1" dirty="0"/>
              <a:t>10 рублей на </a:t>
            </a:r>
            <a:r>
              <a:rPr lang="ru-RU" sz="2400" b="1" dirty="0" smtClean="0"/>
              <a:t> рубль затрат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Ресурсо</a:t>
            </a:r>
            <a:r>
              <a:rPr lang="ru-RU" sz="2400" b="1" dirty="0" smtClean="0"/>
              <a:t>- и </a:t>
            </a:r>
            <a:r>
              <a:rPr lang="ru-RU" sz="2400" b="1" dirty="0"/>
              <a:t>энергосбережение, </a:t>
            </a:r>
            <a:r>
              <a:rPr lang="ru-RU" sz="2400" b="1" dirty="0" err="1"/>
              <a:t>экологичность</a:t>
            </a:r>
            <a:r>
              <a:rPr lang="ru-RU" sz="2400" b="1" dirty="0"/>
              <a:t>, соответствие мировому уровню НДТ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Импортзамещение</a:t>
            </a:r>
            <a:r>
              <a:rPr lang="ru-RU" sz="2400" b="1" dirty="0"/>
              <a:t> и экспортный потенциал по интеллектуальной продукции и оборудованию</a:t>
            </a: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Низкая себестоимость ( </a:t>
            </a:r>
            <a:r>
              <a:rPr lang="ru-RU" sz="2400" b="1" dirty="0" smtClean="0"/>
              <a:t>2500 </a:t>
            </a:r>
            <a:r>
              <a:rPr lang="ru-RU" sz="2400" b="1" dirty="0" err="1"/>
              <a:t>руб</a:t>
            </a:r>
            <a:r>
              <a:rPr lang="ru-RU" sz="2400" b="1" dirty="0"/>
              <a:t>/м3) с  технологическим резервом ее </a:t>
            </a:r>
            <a:r>
              <a:rPr lang="ru-RU" sz="2400" b="1" dirty="0" smtClean="0"/>
              <a:t>снижения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Срок </a:t>
            </a:r>
            <a:r>
              <a:rPr lang="ru-RU" sz="2400" b="1" dirty="0"/>
              <a:t>окупаемости  не более 5 лет 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Возможность масштабирования</a:t>
            </a: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Неограниченная сырьевая </a:t>
            </a:r>
            <a:r>
              <a:rPr lang="ru-RU" sz="2400" b="1" dirty="0" smtClean="0"/>
              <a:t>база в большинстве регионов РФ и мира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275" y="55816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6375" y="276225"/>
            <a:ext cx="96488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Промышленный </a:t>
            </a:r>
            <a:r>
              <a:rPr lang="ru-RU" sz="3200" dirty="0"/>
              <a:t>выпуск стекловидных заполнителей из  местного кремнеземистого сырья </a:t>
            </a:r>
            <a:r>
              <a:rPr lang="ru-RU" sz="3200" dirty="0" smtClean="0"/>
              <a:t>или </a:t>
            </a:r>
            <a:r>
              <a:rPr lang="ru-RU" sz="3200" dirty="0" err="1" smtClean="0"/>
              <a:t>стеклобоя</a:t>
            </a:r>
            <a:r>
              <a:rPr lang="ru-RU" sz="3200" dirty="0" smtClean="0"/>
              <a:t> создает </a:t>
            </a:r>
            <a:r>
              <a:rPr lang="ru-RU" sz="3200" dirty="0"/>
              <a:t>сырьевую базу для  индустриального жилищного строительства на основе однослойных стеновых конструкций  толщиной не более 500 мм из легких конструкционно-теплоизоляционных бетонов </a:t>
            </a:r>
            <a:r>
              <a:rPr lang="ru-RU" sz="3200" dirty="0" smtClean="0"/>
              <a:t>Д500-600 </a:t>
            </a:r>
            <a:r>
              <a:rPr lang="ru-RU" sz="3200" dirty="0"/>
              <a:t>при </a:t>
            </a:r>
            <a:r>
              <a:rPr lang="ru-RU" sz="3200" dirty="0" smtClean="0"/>
              <a:t>В3,5-7,0.</a:t>
            </a:r>
            <a:endParaRPr lang="ru-RU" sz="3200" dirty="0"/>
          </a:p>
          <a:p>
            <a:r>
              <a:rPr lang="ru-RU" sz="3200" dirty="0"/>
              <a:t>Расчетная себестоимость заполнителя </a:t>
            </a:r>
            <a:r>
              <a:rPr lang="ru-RU" sz="3200" dirty="0" smtClean="0"/>
              <a:t>при выпуске 100 тыс. м3/год  </a:t>
            </a:r>
            <a:r>
              <a:rPr lang="ru-RU" sz="3200" dirty="0"/>
              <a:t>– в пределах </a:t>
            </a:r>
            <a:r>
              <a:rPr lang="ru-RU" sz="3200" dirty="0" smtClean="0"/>
              <a:t>2,5 </a:t>
            </a:r>
            <a:r>
              <a:rPr lang="ru-RU" sz="3200" dirty="0" err="1"/>
              <a:t>тыс</a:t>
            </a:r>
            <a:r>
              <a:rPr lang="ru-RU" sz="3200" dirty="0"/>
              <a:t> </a:t>
            </a:r>
            <a:r>
              <a:rPr lang="ru-RU" sz="3200" dirty="0" err="1"/>
              <a:t>руб</a:t>
            </a:r>
            <a:r>
              <a:rPr lang="ru-RU" sz="3200" dirty="0"/>
              <a:t>/м3 (Д200)</a:t>
            </a:r>
          </a:p>
        </p:txBody>
      </p:sp>
    </p:spTree>
    <p:extLst>
      <p:ext uri="{BB962C8B-B14F-4D97-AF65-F5344CB8AC3E}">
        <p14:creationId xmlns:p14="http://schemas.microsoft.com/office/powerpoint/2010/main" val="8137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363" y="1446028"/>
            <a:ext cx="10843437" cy="473093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100% вводимого </a:t>
            </a:r>
            <a:r>
              <a:rPr lang="ru-RU" sz="3600" b="1" dirty="0"/>
              <a:t>сегодня жилья имеет многослойную конструкцию стен с использованием недолговечных, гигроскопичных и огнеопасных утеплителей, и через 20 лет </a:t>
            </a:r>
            <a:r>
              <a:rPr lang="ru-RU" sz="3600" b="1" dirty="0" smtClean="0"/>
              <a:t>потребует </a:t>
            </a:r>
            <a:r>
              <a:rPr lang="ru-RU" sz="3600" b="1" dirty="0"/>
              <a:t>капремонта с </a:t>
            </a:r>
            <a:r>
              <a:rPr lang="ru-RU" sz="3600" b="1" dirty="0" smtClean="0"/>
              <a:t>заменой фасадных системы </a:t>
            </a:r>
            <a:r>
              <a:rPr lang="ru-RU" sz="3600" b="1" dirty="0"/>
              <a:t>и</a:t>
            </a:r>
            <a:r>
              <a:rPr lang="ru-RU" sz="3600" b="1" dirty="0" smtClean="0"/>
              <a:t> </a:t>
            </a:r>
            <a:r>
              <a:rPr lang="ru-RU" sz="3600" b="1" dirty="0"/>
              <a:t>утеплителем.</a:t>
            </a:r>
            <a:r>
              <a:rPr lang="ru-RU" sz="3600" dirty="0"/>
              <a:t> </a:t>
            </a:r>
          </a:p>
          <a:p>
            <a:r>
              <a:rPr lang="ru-RU" sz="3600" dirty="0"/>
              <a:t>Если срок службы ограждающей конструкции до </a:t>
            </a:r>
            <a:r>
              <a:rPr lang="ru-RU" sz="3600" dirty="0" err="1"/>
              <a:t>капремота</a:t>
            </a:r>
            <a:r>
              <a:rPr lang="ru-RU" sz="3600" dirty="0"/>
              <a:t> его ограждающих конструкций  составляет 20 лет, то покупать такое жилье в кредит нет смысла – оно физически обесценивается быстрее, чем выплачивается кредит.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3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906" y="1199670"/>
            <a:ext cx="11164187" cy="53392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Однослойные ограждающие конструкции толщ. 0,5 м  ( панели, блоки , монолит )</a:t>
            </a:r>
            <a:r>
              <a:rPr lang="ru-RU" sz="3200" dirty="0"/>
              <a:t> </a:t>
            </a:r>
            <a:r>
              <a:rPr lang="ru-RU" sz="3200" dirty="0" smtClean="0"/>
              <a:t>из легких  конструкционно-теплоизоляционных   </a:t>
            </a:r>
            <a:r>
              <a:rPr lang="ru-RU" sz="3200" dirty="0" err="1" smtClean="0"/>
              <a:t>пеностеклобетонов</a:t>
            </a:r>
            <a:r>
              <a:rPr lang="ru-RU" sz="3200" dirty="0" smtClean="0"/>
              <a:t>  ( ЛКТБ)  Д500 В3-3,5 на </a:t>
            </a:r>
            <a:r>
              <a:rPr lang="ru-RU" sz="3200" dirty="0"/>
              <a:t>сверхлегких </a:t>
            </a:r>
            <a:r>
              <a:rPr lang="ru-RU" sz="3200" dirty="0" err="1" smtClean="0"/>
              <a:t>закрытопористых</a:t>
            </a:r>
            <a:r>
              <a:rPr lang="ru-RU" sz="3200" dirty="0" smtClean="0"/>
              <a:t> стекловидных  </a:t>
            </a:r>
            <a:r>
              <a:rPr lang="ru-RU" sz="3200" dirty="0"/>
              <a:t>заполнителях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Стекловидные заполнители: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/>
              <a:t>Гранулированное пеностекло  (ПСГ, </a:t>
            </a:r>
            <a:r>
              <a:rPr lang="ru-RU" sz="3200" b="1" dirty="0" err="1" smtClean="0"/>
              <a:t>пеностеклогранулят</a:t>
            </a:r>
            <a:r>
              <a:rPr lang="ru-RU" sz="3200" b="1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/>
              <a:t>Гранулированная </a:t>
            </a:r>
            <a:r>
              <a:rPr lang="ru-RU" sz="3200" b="1" dirty="0" err="1" smtClean="0"/>
              <a:t>пеностеклокерамика</a:t>
            </a:r>
            <a:r>
              <a:rPr lang="ru-RU" sz="3200" b="1" dirty="0" smtClean="0"/>
              <a:t> ( ПСКГ)</a:t>
            </a:r>
            <a:endParaRPr lang="ru-RU" sz="3200" b="1" dirty="0"/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3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2494"/>
            <a:ext cx="10515600" cy="5440307"/>
          </a:xfrm>
        </p:spPr>
        <p:txBody>
          <a:bodyPr>
            <a:noAutofit/>
          </a:bodyPr>
          <a:lstStyle/>
          <a:p>
            <a:r>
              <a:rPr lang="ru-RU" b="1" dirty="0"/>
              <a:t>Пеностекло</a:t>
            </a:r>
            <a:r>
              <a:rPr lang="ru-RU" dirty="0"/>
              <a:t>  - </a:t>
            </a:r>
            <a:r>
              <a:rPr lang="ru-RU" dirty="0" err="1"/>
              <a:t>закрытопористый</a:t>
            </a:r>
            <a:r>
              <a:rPr lang="ru-RU" dirty="0"/>
              <a:t> ячеистый материал на основе силикатного стекла, получаемый </a:t>
            </a:r>
            <a:r>
              <a:rPr lang="ru-RU" dirty="0" err="1"/>
              <a:t>двухстадийным</a:t>
            </a:r>
            <a:r>
              <a:rPr lang="ru-RU" dirty="0"/>
              <a:t> методом - путем спекания порошка тонкомолотого стекла, как правило, </a:t>
            </a:r>
            <a:r>
              <a:rPr lang="ru-RU" dirty="0" err="1"/>
              <a:t>стеклобоя</a:t>
            </a:r>
            <a:r>
              <a:rPr lang="ru-RU" dirty="0"/>
              <a:t> тарного и листового стекла.</a:t>
            </a:r>
          </a:p>
          <a:p>
            <a:r>
              <a:rPr lang="ru-RU" b="1" dirty="0" err="1"/>
              <a:t>Пеностеклокерамика</a:t>
            </a:r>
            <a:r>
              <a:rPr lang="ru-RU" dirty="0"/>
              <a:t> – пеностекло, но полученное по керамической ( обжиговой) технологии, на основе минерального </a:t>
            </a:r>
            <a:r>
              <a:rPr lang="ru-RU" dirty="0" smtClean="0"/>
              <a:t>сырья и щелочного раствора</a:t>
            </a:r>
          </a:p>
          <a:p>
            <a:r>
              <a:rPr lang="ru-RU" b="1" dirty="0" smtClean="0"/>
              <a:t>Стекловидные </a:t>
            </a:r>
            <a:r>
              <a:rPr lang="ru-RU" b="1" dirty="0"/>
              <a:t>заполнители бетона</a:t>
            </a:r>
            <a:r>
              <a:rPr lang="ru-RU" dirty="0"/>
              <a:t> – гранулированное пеностекло и гранулированная </a:t>
            </a:r>
            <a:r>
              <a:rPr lang="ru-RU" dirty="0" err="1"/>
              <a:t>пеностеклокерамика</a:t>
            </a:r>
            <a:r>
              <a:rPr lang="ru-RU" dirty="0"/>
              <a:t> насыпной плотностью 150-350 кг/м3 и </a:t>
            </a:r>
            <a:r>
              <a:rPr lang="ru-RU" dirty="0" smtClean="0"/>
              <a:t>прочностью 0,5-4 </a:t>
            </a:r>
            <a:r>
              <a:rPr lang="ru-RU" dirty="0"/>
              <a:t>мПа</a:t>
            </a:r>
          </a:p>
          <a:p>
            <a:r>
              <a:rPr lang="ru-RU" b="1" dirty="0"/>
              <a:t>Основное преимущество </a:t>
            </a:r>
            <a:r>
              <a:rPr lang="ru-RU" b="1" dirty="0" err="1"/>
              <a:t>пеностеклокерамики</a:t>
            </a:r>
            <a:r>
              <a:rPr lang="ru-RU" b="1" dirty="0"/>
              <a:t> – неограниченная сырьевая база в виде распространенных во всех регионах РФ аморфных кремнистых пород  - трепелов, опок, диатомитов, цеолитов, перлитов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9344" y="-1913861"/>
            <a:ext cx="10515600" cy="1325563"/>
          </a:xfrm>
          <a:blipFill>
            <a:blip r:embed="rId2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23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:\ЦНИИСК\Информационно-рекламный отдел\Красноярск - доклад\материалы по презентациям термогран\слайды правка 27.2015\Новая папка\с полями\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 r="1458"/>
          <a:stretch/>
        </p:blipFill>
        <p:spPr bwMode="auto">
          <a:xfrm>
            <a:off x="584886" y="814175"/>
            <a:ext cx="1111284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5538" y="263868"/>
            <a:ext cx="1011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ТЕХНОЛОГИЧЕСКАЯ СХЕМА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714" y="394691"/>
            <a:ext cx="1064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Преимущества </a:t>
            </a:r>
            <a:r>
              <a:rPr lang="ru-RU" sz="2400" b="1" dirty="0" err="1" smtClean="0"/>
              <a:t>пеностеклокерамики</a:t>
            </a:r>
            <a:r>
              <a:rPr lang="ru-RU" sz="2400" b="1" dirty="0" smtClean="0"/>
              <a:t>, как теплоизолятора</a:t>
            </a:r>
            <a:endParaRPr lang="ru-RU" sz="2400" b="1" dirty="0"/>
          </a:p>
        </p:txBody>
      </p:sp>
      <p:pic>
        <p:nvPicPr>
          <p:cNvPr id="3" name="Picture 3" descr="R:\ЦНИИСК\Информационно-рекламный отдел\Красноярск - доклад\материалы по презентациям термогран\слайды правка 27.2015\Новая папка\пеностеклокерамика\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22050" r="7812" b="5197"/>
          <a:stretch/>
        </p:blipFill>
        <p:spPr bwMode="auto">
          <a:xfrm>
            <a:off x="800664" y="856356"/>
            <a:ext cx="10643751" cy="567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ЧТО НУЖНО СТРОИТЕЛЯМ?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906" y="1325563"/>
            <a:ext cx="11164187" cy="53392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Однослойная сборная панель толщ. не более  </a:t>
            </a:r>
            <a:r>
              <a:rPr lang="ru-RU" sz="3200" dirty="0" smtClean="0"/>
              <a:t>0,5 м </a:t>
            </a:r>
            <a:r>
              <a:rPr lang="ru-RU" sz="3200" dirty="0" smtClean="0"/>
              <a:t>из </a:t>
            </a:r>
            <a:r>
              <a:rPr lang="ru-RU" sz="3200" dirty="0" smtClean="0"/>
              <a:t>легких  конструкционно-теплоизоляционных   </a:t>
            </a:r>
            <a:r>
              <a:rPr lang="ru-RU" sz="3200" dirty="0" err="1" smtClean="0"/>
              <a:t>пеностеклобетонов</a:t>
            </a:r>
            <a:r>
              <a:rPr lang="ru-RU" sz="3200" dirty="0" smtClean="0"/>
              <a:t>  ( ЛКТБ)  </a:t>
            </a:r>
            <a:r>
              <a:rPr lang="ru-RU" sz="3200" dirty="0" smtClean="0"/>
              <a:t>Д500 –Д600 В3-3,5</a:t>
            </a:r>
          </a:p>
          <a:p>
            <a:r>
              <a:rPr lang="ru-RU" sz="3200" dirty="0" smtClean="0"/>
              <a:t>Отсюда     </a:t>
            </a:r>
            <a:r>
              <a:rPr lang="el-GR" sz="3200" dirty="0" smtClean="0"/>
              <a:t>λ</a:t>
            </a:r>
            <a:r>
              <a:rPr lang="ru-RU" sz="3200" dirty="0" smtClean="0"/>
              <a:t>в= 0,5 м : 3,0 Вт/м2 К = 0, 17 Вт/</a:t>
            </a:r>
            <a:r>
              <a:rPr lang="ru-RU" sz="3200" dirty="0" err="1" smtClean="0"/>
              <a:t>мК</a:t>
            </a:r>
            <a:r>
              <a:rPr lang="ru-RU" sz="3200" dirty="0" smtClean="0"/>
              <a:t> ( условия В)</a:t>
            </a:r>
          </a:p>
          <a:p>
            <a:r>
              <a:rPr lang="ru-RU" sz="3200" dirty="0" smtClean="0"/>
              <a:t>Это соответствует </a:t>
            </a:r>
            <a:r>
              <a:rPr lang="ru-RU" sz="3200" dirty="0" err="1" smtClean="0"/>
              <a:t>пеностеклобетону</a:t>
            </a:r>
            <a:r>
              <a:rPr lang="ru-RU" sz="3200" dirty="0" smtClean="0"/>
              <a:t>  550-600 кг/м3</a:t>
            </a:r>
          </a:p>
          <a:p>
            <a:r>
              <a:rPr lang="ru-RU" sz="3200" dirty="0" smtClean="0"/>
              <a:t>На рисунке – </a:t>
            </a:r>
            <a:r>
              <a:rPr lang="ru-RU" sz="3200" dirty="0" err="1" smtClean="0"/>
              <a:t>пеностеклобетон</a:t>
            </a:r>
            <a:r>
              <a:rPr lang="ru-RU" sz="3200" dirty="0" smtClean="0"/>
              <a:t> Д 550,  </a:t>
            </a:r>
            <a:r>
              <a:rPr lang="en-US" sz="3200" dirty="0" smtClean="0"/>
              <a:t>R</a:t>
            </a:r>
            <a:r>
              <a:rPr lang="ru-RU" sz="3200" dirty="0" smtClean="0"/>
              <a:t> </a:t>
            </a:r>
            <a:r>
              <a:rPr lang="ru-RU" sz="3200" dirty="0" err="1" smtClean="0"/>
              <a:t>сж</a:t>
            </a:r>
            <a:r>
              <a:rPr lang="ru-RU" sz="3200" dirty="0" smtClean="0"/>
              <a:t>. 40 кг/м3</a:t>
            </a:r>
            <a:r>
              <a:rPr lang="el-GR" sz="3200" dirty="0"/>
              <a:t/>
            </a:r>
            <a:br>
              <a:rPr lang="el-GR" sz="3200" dirty="0"/>
            </a:br>
            <a:endParaRPr lang="ru-RU" sz="3200" dirty="0">
              <a:latin typeface="GreekC" panose="00000400000000000000" pitchFamily="2" charset="0"/>
              <a:cs typeface="GreekC" panose="000004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6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16485103"/>
              </p:ext>
            </p:extLst>
          </p:nvPr>
        </p:nvGraphicFramePr>
        <p:xfrm>
          <a:off x="2035551" y="1474534"/>
          <a:ext cx="7485719" cy="462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847" y="537131"/>
            <a:ext cx="1125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ПЕНОСТЕКЛОБЕТОН: ЗАВИСИМОСТЬ ПЛОТНОСТЬ-ПРОЧНОСТЬ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25253" y="6233404"/>
            <a:ext cx="1097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Результат:  Д 550  - 4,0 МПа, Д 600  -  7,0 Мпа ( ! )  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60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316-DC42-454F-8FF6-35B2C6BC00F5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26344"/>
              </p:ext>
            </p:extLst>
          </p:nvPr>
        </p:nvGraphicFramePr>
        <p:xfrm>
          <a:off x="351692" y="665018"/>
          <a:ext cx="11720946" cy="6331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9846"/>
                <a:gridCol w="5861100"/>
              </a:tblGrid>
              <a:tr h="416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Однослойная стена из легкого бетона на ПСКГ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Трехслойная стена с </a:t>
                      </a:r>
                      <a:r>
                        <a:rPr lang="ru-RU" sz="1400" dirty="0" err="1">
                          <a:effectLst/>
                        </a:rPr>
                        <a:t>термовкладышем</a:t>
                      </a:r>
                      <a:r>
                        <a:rPr lang="ru-RU" sz="1400" dirty="0">
                          <a:effectLst/>
                        </a:rPr>
                        <a:t> из блочного пеностекла и несущими слоями  из конструкционного бетона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1456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Однослойная стена из легкого бетона на гранулированной </a:t>
                      </a: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пеностеклокерамике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 кг/ м3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Плотность бетона 500-550 кг/м3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Теплопроводность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легкого бетона – 0, 13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Сопротивление теплопередаче – 3,0 К/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Трехслойная стена из тяжелого бетона  с вкладышем из пеностекла 200 кг/м3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Теплопроводность  </a:t>
                      </a:r>
                      <a:r>
                        <a:rPr lang="ru-RU" sz="1400" dirty="0">
                          <a:effectLst/>
                        </a:rPr>
                        <a:t>пеностекла при 200 кг/м3 – 0,065 </a:t>
                      </a:r>
                      <a:r>
                        <a:rPr lang="ru-RU" sz="1400" dirty="0" err="1" smtClean="0">
                          <a:effectLst/>
                        </a:rPr>
                        <a:t>вт</a:t>
                      </a:r>
                      <a:r>
                        <a:rPr lang="ru-RU" sz="1400" dirty="0" smtClean="0">
                          <a:effectLst/>
                        </a:rPr>
                        <a:t>/</a:t>
                      </a:r>
                      <a:r>
                        <a:rPr lang="ru-RU" sz="1400" dirty="0" err="1" smtClean="0">
                          <a:effectLst/>
                        </a:rPr>
                        <a:t>мК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Сопротивление теплопередаче – 3,0 К/</a:t>
                      </a:r>
                      <a:r>
                        <a:rPr lang="ru-RU" sz="1400" b="1" dirty="0" err="1" smtClean="0">
                          <a:effectLst/>
                        </a:rPr>
                        <a:t>вт</a:t>
                      </a:r>
                      <a:r>
                        <a:rPr lang="ru-RU" sz="1400" b="1" dirty="0" smtClean="0">
                          <a:effectLst/>
                        </a:rPr>
                        <a:t> м2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6532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Расчетная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толщина однослойной панели-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К/Вт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м2 х0,13= 0,39 м = 0,40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Расчетная толщина блока пеностекла  3,0  х 0,065= 0,195 =0,20 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Наружные слои конструкционного бетона принимаем по 0,1 </a:t>
                      </a:r>
                      <a:r>
                        <a:rPr lang="ru-RU" sz="1400" dirty="0" smtClean="0">
                          <a:effectLst/>
                        </a:rPr>
                        <a:t>м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2288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  на м3 :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заполнитель – 1,1 м3/м3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Цемент – 200 кг/м3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Себестоимость  заполнителя – 2,5 </a:t>
                      </a: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/м3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 заполнителя рыночная  – 4 </a:t>
                      </a: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/м3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 цемента  4,5 </a:t>
                      </a: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/т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Пластификаторы , добавки – 200 </a:t>
                      </a:r>
                      <a:r>
                        <a:rPr lang="ru-RU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Отсюда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себестоимость 1м3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ультралегкого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бетона (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материалам) =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 +0,9 +0,2 =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3,85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/м3 ( свой заполнитель)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4,4+0,9+0,2 =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 ( покупной заполнитель)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 бетона ( рынок) В30- 4 152 </a:t>
                      </a:r>
                      <a:r>
                        <a:rPr lang="ru-RU" sz="1400" dirty="0" err="1">
                          <a:effectLst/>
                        </a:rPr>
                        <a:t>руб</a:t>
                      </a:r>
                      <a:r>
                        <a:rPr lang="ru-RU" sz="1400" dirty="0">
                          <a:effectLst/>
                        </a:rPr>
                        <a:t> / м3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Несущие слои – 10 см Х2  ( 0,2 м3/м2)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=  4,1 </a:t>
                      </a:r>
                      <a:r>
                        <a:rPr lang="ru-RU" sz="1400" dirty="0" err="1">
                          <a:effectLst/>
                        </a:rPr>
                        <a:t>тыс</a:t>
                      </a:r>
                      <a:r>
                        <a:rPr lang="ru-RU" sz="1400" dirty="0">
                          <a:effectLst/>
                        </a:rPr>
                        <a:t>/м3 Х0,2 ( конструкционный бетон) на м2 стены – 820 </a:t>
                      </a:r>
                      <a:r>
                        <a:rPr lang="ru-RU" sz="1400" dirty="0" err="1">
                          <a:effectLst/>
                        </a:rPr>
                        <a:t>руб</a:t>
                      </a:r>
                      <a:r>
                        <a:rPr lang="ru-RU" sz="1400" dirty="0">
                          <a:effectLst/>
                        </a:rPr>
                        <a:t>/м2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Себестоимость блочного  пеностекла ( при промышленном выпуске) – </a:t>
                      </a:r>
                      <a:r>
                        <a:rPr lang="ru-RU" sz="1400" b="1" dirty="0">
                          <a:effectLst/>
                        </a:rPr>
                        <a:t>8 </a:t>
                      </a:r>
                      <a:r>
                        <a:rPr lang="ru-RU" sz="1400" b="1" dirty="0" err="1">
                          <a:effectLst/>
                        </a:rPr>
                        <a:t>тыс</a:t>
                      </a:r>
                      <a:r>
                        <a:rPr lang="ru-RU" sz="1400" b="1" dirty="0">
                          <a:effectLst/>
                        </a:rPr>
                        <a:t>/м3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,себестоимость </a:t>
                      </a:r>
                      <a:r>
                        <a:rPr lang="ru-RU" sz="1400" dirty="0" err="1">
                          <a:effectLst/>
                        </a:rPr>
                        <a:t>термовкладыша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- 0,2 </a:t>
                      </a:r>
                      <a:r>
                        <a:rPr lang="ru-RU" sz="1400" dirty="0">
                          <a:effectLst/>
                        </a:rPr>
                        <a:t>м = </a:t>
                      </a:r>
                      <a:r>
                        <a:rPr lang="ru-RU" sz="1400" b="1" dirty="0">
                          <a:effectLst/>
                        </a:rPr>
                        <a:t>1,6 </a:t>
                      </a:r>
                      <a:r>
                        <a:rPr lang="ru-RU" sz="1400" b="1" dirty="0" err="1">
                          <a:effectLst/>
                        </a:rPr>
                        <a:t>тыс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руб</a:t>
                      </a:r>
                      <a:r>
                        <a:rPr lang="ru-RU" sz="1400" b="1" dirty="0">
                          <a:effectLst/>
                        </a:rPr>
                        <a:t> на м2  стены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Цена </a:t>
                      </a:r>
                      <a:r>
                        <a:rPr lang="ru-RU" sz="1400" dirty="0">
                          <a:effectLst/>
                        </a:rPr>
                        <a:t>пеностекла рыночная  ( мин) – 16-18 </a:t>
                      </a:r>
                      <a:r>
                        <a:rPr lang="ru-RU" sz="1400" dirty="0" err="1">
                          <a:effectLst/>
                        </a:rPr>
                        <a:t>тыс</a:t>
                      </a:r>
                      <a:r>
                        <a:rPr lang="ru-RU" sz="1400" dirty="0">
                          <a:effectLst/>
                        </a:rPr>
                        <a:t>/м3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Отсюда   покупной пеностекольный </a:t>
                      </a:r>
                      <a:r>
                        <a:rPr lang="ru-RU" sz="1400" dirty="0" err="1">
                          <a:effectLst/>
                        </a:rPr>
                        <a:t>термовкладыш</a:t>
                      </a:r>
                      <a:r>
                        <a:rPr lang="ru-RU" sz="1400" dirty="0">
                          <a:effectLst/>
                        </a:rPr>
                        <a:t> толщиной  0,2 м – 3,2-3,6 </a:t>
                      </a:r>
                      <a:r>
                        <a:rPr lang="ru-RU" sz="1400" dirty="0" err="1">
                          <a:effectLst/>
                        </a:rPr>
                        <a:t>тыс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руб</a:t>
                      </a:r>
                      <a:r>
                        <a:rPr lang="ru-RU" sz="1400" dirty="0">
                          <a:effectLst/>
                        </a:rPr>
                        <a:t>  на м2 стены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1248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 м2  однослойной стены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толщиной  0,4 м :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ПСКГ по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себестоимости: 3,85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 =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1,54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р/м2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ПСКГ покупным ( 4 тыс,м3) 5,5 Х0,4= 2,2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/м2</a:t>
                      </a: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1м2 трехслойной стены </a:t>
                      </a:r>
                      <a:r>
                        <a:rPr lang="ru-RU" sz="1400" dirty="0" smtClean="0">
                          <a:effectLst/>
                        </a:rPr>
                        <a:t>толщиной </a:t>
                      </a:r>
                      <a:r>
                        <a:rPr lang="ru-RU" sz="1400" dirty="0" smtClean="0">
                          <a:effectLst/>
                        </a:rPr>
                        <a:t>0,4 м :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 блочным пеностеклом по себестоимости– 1,6 +0,82 =2,42 тыс. руб.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 покупным блочным пеностеклом  (3,2-3,6) + 0,82 = 4,0-4,4 </a:t>
                      </a:r>
                      <a:r>
                        <a:rPr lang="ru-RU" sz="1400" b="1" dirty="0" err="1">
                          <a:effectLst/>
                        </a:rPr>
                        <a:t>тыс</a:t>
                      </a:r>
                      <a:r>
                        <a:rPr lang="ru-RU" sz="1400" b="1" dirty="0">
                          <a:effectLst/>
                        </a:rPr>
                        <a:t>/м2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130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6173" y="151153"/>
            <a:ext cx="1113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Пеностекло в ограждающей конструкции: БЛОК ( трехслойная панель)  или ГРАНУЛА ( однослойная панель)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5514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1038</Words>
  <Application>Microsoft Office PowerPoint</Application>
  <PresentationFormat>Широкоэкранный</PresentationFormat>
  <Paragraphs>175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GreekC</vt:lpstr>
      <vt:lpstr>Times New Roman</vt:lpstr>
      <vt:lpstr>Wingdings</vt:lpstr>
      <vt:lpstr>Тема Office</vt:lpstr>
      <vt:lpstr>Пеностекло в строительстве: от ультралегких бетонов к новой концепции жилищного строительства</vt:lpstr>
      <vt:lpstr>ПРОБЛЕМА:</vt:lpstr>
      <vt:lpstr>РЕШЕНИЕ:</vt:lpstr>
      <vt:lpstr>Презентация PowerPoint</vt:lpstr>
      <vt:lpstr>Презентация PowerPoint</vt:lpstr>
      <vt:lpstr>Презентация PowerPoint</vt:lpstr>
      <vt:lpstr>ЧТО НУЖНО СТРОИТЕЛЯМ?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алекс</cp:lastModifiedBy>
  <cp:revision>64</cp:revision>
  <cp:lastPrinted>2020-11-03T07:30:31Z</cp:lastPrinted>
  <dcterms:created xsi:type="dcterms:W3CDTF">2019-07-11T12:27:00Z</dcterms:created>
  <dcterms:modified xsi:type="dcterms:W3CDTF">2022-10-07T09:44:27Z</dcterms:modified>
</cp:coreProperties>
</file>