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6"/>
  </p:notesMasterIdLst>
  <p:handoutMasterIdLst>
    <p:handoutMasterId r:id="rId27"/>
  </p:handoutMasterIdLst>
  <p:sldIdLst>
    <p:sldId id="256" r:id="rId2"/>
    <p:sldId id="399" r:id="rId3"/>
    <p:sldId id="396" r:id="rId4"/>
    <p:sldId id="407" r:id="rId5"/>
    <p:sldId id="416" r:id="rId6"/>
    <p:sldId id="417" r:id="rId7"/>
    <p:sldId id="418" r:id="rId8"/>
    <p:sldId id="420" r:id="rId9"/>
    <p:sldId id="421" r:id="rId10"/>
    <p:sldId id="419" r:id="rId11"/>
    <p:sldId id="422" r:id="rId12"/>
    <p:sldId id="423" r:id="rId13"/>
    <p:sldId id="424" r:id="rId14"/>
    <p:sldId id="425" r:id="rId15"/>
    <p:sldId id="426" r:id="rId16"/>
    <p:sldId id="427" r:id="rId17"/>
    <p:sldId id="428" r:id="rId18"/>
    <p:sldId id="429" r:id="rId19"/>
    <p:sldId id="430" r:id="rId20"/>
    <p:sldId id="431" r:id="rId21"/>
    <p:sldId id="432" r:id="rId22"/>
    <p:sldId id="433" r:id="rId23"/>
    <p:sldId id="408" r:id="rId24"/>
    <p:sldId id="434" r:id="rId25"/>
  </p:sldIdLst>
  <p:sldSz cx="9144000" cy="6858000" type="screen4x3"/>
  <p:notesSz cx="6858000" cy="9947275"/>
  <p:embeddedFontLst>
    <p:embeddedFont>
      <p:font typeface="Calibri" panose="020F0502020204030204" pitchFamily="34" charset="0"/>
      <p:regular r:id="rId28"/>
      <p:bold r:id="rId29"/>
      <p:italic r:id="rId30"/>
      <p:boldItalic r:id="rId31"/>
    </p:embeddedFont>
  </p:embeddedFontLst>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B193"/>
    <a:srgbClr val="48CFB0"/>
    <a:srgbClr val="41F9D2"/>
    <a:srgbClr val="D7F1EB"/>
    <a:srgbClr val="A9E2D5"/>
    <a:srgbClr val="00797A"/>
    <a:srgbClr val="34957E"/>
    <a:srgbClr val="5CB8A4"/>
    <a:srgbClr val="009193"/>
    <a:srgbClr val="005C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Светлый стиль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Светлый стиль 2 — акцент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12C8C85-51F0-491E-9774-3900AFEF0FD7}" styleName="Светлый стиль 2 — акцент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Светлый стиль 3 — акцент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8D230F3-CF80-4859-8CE7-A43EE81993B5}" styleName="Светлый стиль 1 — акцент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6144" autoAdjust="0"/>
  </p:normalViewPr>
  <p:slideViewPr>
    <p:cSldViewPr snapToGrid="0" snapToObjects="1">
      <p:cViewPr varScale="1">
        <p:scale>
          <a:sx n="101" d="100"/>
          <a:sy n="101" d="100"/>
        </p:scale>
        <p:origin x="132"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font" Target="fonts/font3.fntdata"/><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9847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98475"/>
          </a:xfrm>
          <a:prstGeom prst="rect">
            <a:avLst/>
          </a:prstGeom>
        </p:spPr>
        <p:txBody>
          <a:bodyPr vert="horz" lIns="91440" tIns="45720" rIns="91440" bIns="45720" rtlCol="0"/>
          <a:lstStyle>
            <a:lvl1pPr algn="r">
              <a:defRPr sz="1200"/>
            </a:lvl1pPr>
          </a:lstStyle>
          <a:p>
            <a:fld id="{1B83B850-CC6D-46C9-9F63-A81BB33C3CE3}" type="datetimeFigureOut">
              <a:rPr lang="ru-RU" smtClean="0"/>
              <a:t>19.10.2022</a:t>
            </a:fld>
            <a:endParaRPr lang="ru-RU"/>
          </a:p>
        </p:txBody>
      </p:sp>
      <p:sp>
        <p:nvSpPr>
          <p:cNvPr id="4" name="Нижний колонтитул 3"/>
          <p:cNvSpPr>
            <a:spLocks noGrp="1"/>
          </p:cNvSpPr>
          <p:nvPr>
            <p:ph type="ftr" sz="quarter" idx="2"/>
          </p:nvPr>
        </p:nvSpPr>
        <p:spPr>
          <a:xfrm>
            <a:off x="0" y="9448800"/>
            <a:ext cx="2971800" cy="498475"/>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9448800"/>
            <a:ext cx="2971800" cy="498475"/>
          </a:xfrm>
          <a:prstGeom prst="rect">
            <a:avLst/>
          </a:prstGeom>
        </p:spPr>
        <p:txBody>
          <a:bodyPr vert="horz" lIns="91440" tIns="45720" rIns="91440" bIns="45720" rtlCol="0" anchor="b"/>
          <a:lstStyle>
            <a:lvl1pPr algn="r">
              <a:defRPr sz="1200"/>
            </a:lvl1pPr>
          </a:lstStyle>
          <a:p>
            <a:fld id="{0DA58DC9-A071-424D-A25B-FC31931C14F3}" type="slidenum">
              <a:rPr lang="ru-RU" smtClean="0"/>
              <a:t>‹#›</a:t>
            </a:fld>
            <a:endParaRPr lang="ru-RU"/>
          </a:p>
        </p:txBody>
      </p:sp>
    </p:spTree>
    <p:extLst>
      <p:ext uri="{BB962C8B-B14F-4D97-AF65-F5344CB8AC3E}">
        <p14:creationId xmlns:p14="http://schemas.microsoft.com/office/powerpoint/2010/main" val="39007581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2" y="0"/>
            <a:ext cx="2971799" cy="499091"/>
          </a:xfrm>
          <a:prstGeom prst="rect">
            <a:avLst/>
          </a:prstGeom>
          <a:noFill/>
          <a:ln>
            <a:noFill/>
          </a:ln>
        </p:spPr>
        <p:txBody>
          <a:bodyPr lIns="91853" tIns="91853" rIns="91853" bIns="91853" anchor="t" anchorCtr="0"/>
          <a:lstStyle>
            <a:lvl1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1pPr>
            <a:lvl2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2pPr>
            <a:lvl3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3pPr>
            <a:lvl4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4pPr>
            <a:lvl5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5pPr>
            <a:lvl6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6pPr>
            <a:lvl7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7pPr>
            <a:lvl8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8pPr>
            <a:lvl9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9pPr>
          </a:lstStyle>
          <a:p>
            <a:endParaRPr/>
          </a:p>
        </p:txBody>
      </p:sp>
      <p:sp>
        <p:nvSpPr>
          <p:cNvPr id="3" name="Shape 3"/>
          <p:cNvSpPr txBox="1">
            <a:spLocks noGrp="1"/>
          </p:cNvSpPr>
          <p:nvPr>
            <p:ph type="dt" idx="10"/>
          </p:nvPr>
        </p:nvSpPr>
        <p:spPr>
          <a:xfrm>
            <a:off x="3884612" y="0"/>
            <a:ext cx="2971799" cy="499091"/>
          </a:xfrm>
          <a:prstGeom prst="rect">
            <a:avLst/>
          </a:prstGeom>
          <a:noFill/>
          <a:ln>
            <a:noFill/>
          </a:ln>
        </p:spPr>
        <p:txBody>
          <a:bodyPr lIns="91853" tIns="91853" rIns="91853" bIns="91853" anchor="t" anchorCtr="0"/>
          <a:lstStyle>
            <a:lvl1pPr marL="0" marR="0" indent="0" algn="r"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1pPr>
            <a:lvl2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2pPr>
            <a:lvl3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3pPr>
            <a:lvl4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4pPr>
            <a:lvl5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5pPr>
            <a:lvl6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6pPr>
            <a:lvl7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7pPr>
            <a:lvl8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8pPr>
            <a:lvl9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9pPr>
          </a:lstStyle>
          <a:p>
            <a:endParaRPr/>
          </a:p>
        </p:txBody>
      </p:sp>
      <p:sp>
        <p:nvSpPr>
          <p:cNvPr id="4" name="Shape 4"/>
          <p:cNvSpPr>
            <a:spLocks noGrp="1" noRot="1" noChangeAspect="1"/>
          </p:cNvSpPr>
          <p:nvPr>
            <p:ph type="sldImg" idx="3"/>
          </p:nvPr>
        </p:nvSpPr>
        <p:spPr>
          <a:xfrm>
            <a:off x="1192213" y="1244600"/>
            <a:ext cx="4473575" cy="3355975"/>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5" name="Shape 5"/>
          <p:cNvSpPr txBox="1">
            <a:spLocks noGrp="1"/>
          </p:cNvSpPr>
          <p:nvPr>
            <p:ph type="body" idx="1"/>
          </p:nvPr>
        </p:nvSpPr>
        <p:spPr>
          <a:xfrm>
            <a:off x="685802" y="4787125"/>
            <a:ext cx="5486399" cy="3916740"/>
          </a:xfrm>
          <a:prstGeom prst="rect">
            <a:avLst/>
          </a:prstGeom>
          <a:noFill/>
          <a:ln>
            <a:noFill/>
          </a:ln>
        </p:spPr>
        <p:txBody>
          <a:bodyPr lIns="91853" tIns="91853" rIns="91853" bIns="91853" anchor="ctr" anchorCtr="0"/>
          <a:lstStyle>
            <a:lvl1pPr marL="0" marR="0" indent="0" algn="l" rtl="0">
              <a:spcBef>
                <a:spcPts val="0"/>
              </a:spcBef>
              <a:defRPr sz="1200" b="0" i="0" u="none" strike="noStrike" cap="none" baseline="0">
                <a:solidFill>
                  <a:schemeClr val="dk1"/>
                </a:solidFill>
                <a:latin typeface="Arial"/>
                <a:ea typeface="Arial"/>
                <a:cs typeface="Arial"/>
                <a:sym typeface="Arial"/>
              </a:defRPr>
            </a:lvl1pPr>
            <a:lvl2pPr marL="0" marR="0" indent="0" algn="l" rtl="0">
              <a:spcBef>
                <a:spcPts val="0"/>
              </a:spcBef>
              <a:defRPr sz="1200" b="0" i="0" u="none" strike="noStrike" cap="none" baseline="0">
                <a:solidFill>
                  <a:schemeClr val="dk1"/>
                </a:solidFill>
                <a:latin typeface="Arial"/>
                <a:ea typeface="Arial"/>
                <a:cs typeface="Arial"/>
                <a:sym typeface="Arial"/>
              </a:defRPr>
            </a:lvl2pPr>
            <a:lvl3pPr marL="0" marR="0" indent="0" algn="l" rtl="0">
              <a:spcBef>
                <a:spcPts val="0"/>
              </a:spcBef>
              <a:defRPr sz="1200" b="0" i="0" u="none" strike="noStrike" cap="none" baseline="0">
                <a:solidFill>
                  <a:schemeClr val="dk1"/>
                </a:solidFill>
                <a:latin typeface="Arial"/>
                <a:ea typeface="Arial"/>
                <a:cs typeface="Arial"/>
                <a:sym typeface="Arial"/>
              </a:defRPr>
            </a:lvl3pPr>
            <a:lvl4pPr marL="0" marR="0" indent="0" algn="l" rtl="0">
              <a:spcBef>
                <a:spcPts val="0"/>
              </a:spcBef>
              <a:defRPr sz="1200" b="0" i="0" u="none" strike="noStrike" cap="none" baseline="0">
                <a:solidFill>
                  <a:schemeClr val="dk1"/>
                </a:solidFill>
                <a:latin typeface="Arial"/>
                <a:ea typeface="Arial"/>
                <a:cs typeface="Arial"/>
                <a:sym typeface="Arial"/>
              </a:defRPr>
            </a:lvl4pPr>
            <a:lvl5pPr marL="0" marR="0" indent="0" algn="l" rtl="0">
              <a:spcBef>
                <a:spcPts val="0"/>
              </a:spcBef>
              <a:defRPr sz="1200" b="0" i="0" u="none" strike="noStrike" cap="none" baseline="0">
                <a:solidFill>
                  <a:schemeClr val="dk1"/>
                </a:solidFill>
                <a:latin typeface="Arial"/>
                <a:ea typeface="Arial"/>
                <a:cs typeface="Arial"/>
                <a:sym typeface="Arial"/>
              </a:defRPr>
            </a:lvl5pPr>
            <a:lvl6pPr marL="0" marR="0" indent="0" algn="l" rtl="0">
              <a:spcBef>
                <a:spcPts val="0"/>
              </a:spcBef>
              <a:defRPr sz="1200" b="0" i="0" u="none" strike="noStrike" cap="none" baseline="0">
                <a:solidFill>
                  <a:schemeClr val="dk1"/>
                </a:solidFill>
                <a:latin typeface="Arial"/>
                <a:ea typeface="Arial"/>
                <a:cs typeface="Arial"/>
                <a:sym typeface="Arial"/>
              </a:defRPr>
            </a:lvl6pPr>
            <a:lvl7pPr marL="0" marR="0" indent="0" algn="l" rtl="0">
              <a:spcBef>
                <a:spcPts val="0"/>
              </a:spcBef>
              <a:defRPr sz="1200" b="0" i="0" u="none" strike="noStrike" cap="none" baseline="0">
                <a:solidFill>
                  <a:schemeClr val="dk1"/>
                </a:solidFill>
                <a:latin typeface="Arial"/>
                <a:ea typeface="Arial"/>
                <a:cs typeface="Arial"/>
                <a:sym typeface="Arial"/>
              </a:defRPr>
            </a:lvl7pPr>
            <a:lvl8pPr marL="0" marR="0" indent="0" algn="l" rtl="0">
              <a:spcBef>
                <a:spcPts val="0"/>
              </a:spcBef>
              <a:defRPr sz="1200" b="0" i="0" u="none" strike="noStrike" cap="none" baseline="0">
                <a:solidFill>
                  <a:schemeClr val="dk1"/>
                </a:solidFill>
                <a:latin typeface="Arial"/>
                <a:ea typeface="Arial"/>
                <a:cs typeface="Arial"/>
                <a:sym typeface="Arial"/>
              </a:defRPr>
            </a:lvl8pPr>
            <a:lvl9pPr marL="0" marR="0" indent="0" algn="l" rtl="0">
              <a:spcBef>
                <a:spcPts val="0"/>
              </a:spcBef>
              <a:defRPr sz="1200" b="0" i="0" u="none" strike="noStrike" cap="none" baseline="0">
                <a:solidFill>
                  <a:schemeClr val="dk1"/>
                </a:solidFill>
                <a:latin typeface="Arial"/>
                <a:ea typeface="Arial"/>
                <a:cs typeface="Arial"/>
                <a:sym typeface="Arial"/>
              </a:defRPr>
            </a:lvl9pPr>
          </a:lstStyle>
          <a:p>
            <a:endParaRPr/>
          </a:p>
        </p:txBody>
      </p:sp>
      <p:sp>
        <p:nvSpPr>
          <p:cNvPr id="6" name="Shape 6"/>
          <p:cNvSpPr txBox="1">
            <a:spLocks noGrp="1"/>
          </p:cNvSpPr>
          <p:nvPr>
            <p:ph type="ftr" idx="11"/>
          </p:nvPr>
        </p:nvSpPr>
        <p:spPr>
          <a:xfrm>
            <a:off x="2" y="9448186"/>
            <a:ext cx="2971799" cy="499088"/>
          </a:xfrm>
          <a:prstGeom prst="rect">
            <a:avLst/>
          </a:prstGeom>
          <a:noFill/>
          <a:ln>
            <a:noFill/>
          </a:ln>
        </p:spPr>
        <p:txBody>
          <a:bodyPr lIns="91853" tIns="91853" rIns="91853" bIns="91853" anchor="b" anchorCtr="0"/>
          <a:lstStyle>
            <a:lvl1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1pPr>
            <a:lvl2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2pPr>
            <a:lvl3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3pPr>
            <a:lvl4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4pPr>
            <a:lvl5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5pPr>
            <a:lvl6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6pPr>
            <a:lvl7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7pPr>
            <a:lvl8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8pPr>
            <a:lvl9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9pPr>
          </a:lstStyle>
          <a:p>
            <a:endParaRPr/>
          </a:p>
        </p:txBody>
      </p:sp>
      <p:sp>
        <p:nvSpPr>
          <p:cNvPr id="7" name="Shape 7"/>
          <p:cNvSpPr txBox="1">
            <a:spLocks noGrp="1"/>
          </p:cNvSpPr>
          <p:nvPr>
            <p:ph type="sldNum" idx="12"/>
          </p:nvPr>
        </p:nvSpPr>
        <p:spPr>
          <a:xfrm>
            <a:off x="3884612" y="9448186"/>
            <a:ext cx="2971799" cy="499088"/>
          </a:xfrm>
          <a:prstGeom prst="rect">
            <a:avLst/>
          </a:prstGeom>
          <a:noFill/>
          <a:ln>
            <a:noFill/>
          </a:ln>
        </p:spPr>
        <p:txBody>
          <a:bodyPr lIns="91853" tIns="91853" rIns="91853" bIns="91853" anchor="b" anchorCtr="0">
            <a:noAutofit/>
          </a:bodyPr>
          <a:lstStyle/>
          <a:p>
            <a:pPr algn="r">
              <a:buClr>
                <a:srgbClr val="000000"/>
              </a:buClr>
            </a:pPr>
            <a:endParaRPr lang="ru-RU"/>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1192213" y="1244600"/>
            <a:ext cx="4473575" cy="3355975"/>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8" name="Shape 98"/>
          <p:cNvSpPr txBox="1">
            <a:spLocks noGrp="1"/>
          </p:cNvSpPr>
          <p:nvPr>
            <p:ph type="body" idx="1"/>
          </p:nvPr>
        </p:nvSpPr>
        <p:spPr>
          <a:xfrm>
            <a:off x="685802" y="4787128"/>
            <a:ext cx="5486399" cy="3916901"/>
          </a:xfrm>
          <a:prstGeom prst="rect">
            <a:avLst/>
          </a:prstGeom>
          <a:noFill/>
          <a:ln>
            <a:noFill/>
          </a:ln>
        </p:spPr>
        <p:txBody>
          <a:bodyPr lIns="91853" tIns="91853" rIns="91853" bIns="91853" anchor="ctr" anchorCtr="0">
            <a:noAutofit/>
          </a:bodyPr>
          <a:lstStyle/>
          <a:p>
            <a:pPr>
              <a:buClr>
                <a:schemeClr val="dk1"/>
              </a:buClr>
            </a:pPr>
            <a:endParaRPr/>
          </a:p>
        </p:txBody>
      </p:sp>
      <p:sp>
        <p:nvSpPr>
          <p:cNvPr id="99" name="Shape 99"/>
          <p:cNvSpPr txBox="1">
            <a:spLocks noGrp="1"/>
          </p:cNvSpPr>
          <p:nvPr>
            <p:ph type="sldNum" idx="12"/>
          </p:nvPr>
        </p:nvSpPr>
        <p:spPr>
          <a:xfrm>
            <a:off x="3884612" y="9448186"/>
            <a:ext cx="2971799" cy="498994"/>
          </a:xfrm>
          <a:prstGeom prst="rect">
            <a:avLst/>
          </a:prstGeom>
          <a:noFill/>
          <a:ln>
            <a:noFill/>
          </a:ln>
        </p:spPr>
        <p:txBody>
          <a:bodyPr lIns="91853" tIns="91853" rIns="91853" bIns="91853" anchor="b" anchorCtr="0">
            <a:noAutofit/>
          </a:bodyPr>
          <a:lstStyle/>
          <a:p>
            <a:pPr>
              <a:buClr>
                <a:srgbClr val="000000"/>
              </a:buClr>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idx="10"/>
          </p:nvPr>
        </p:nvSpPr>
        <p:spPr/>
        <p:txBody>
          <a:bodyPr/>
          <a:lstStyle/>
          <a:p>
            <a:pPr algn="r">
              <a:buClr>
                <a:srgbClr val="000000"/>
              </a:buClr>
            </a:pPr>
            <a:endParaRPr lang="ru-RU"/>
          </a:p>
        </p:txBody>
      </p:sp>
    </p:spTree>
    <p:extLst>
      <p:ext uri="{BB962C8B-B14F-4D97-AF65-F5344CB8AC3E}">
        <p14:creationId xmlns:p14="http://schemas.microsoft.com/office/powerpoint/2010/main" val="36415398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idx="10"/>
          </p:nvPr>
        </p:nvSpPr>
        <p:spPr/>
        <p:txBody>
          <a:bodyPr/>
          <a:lstStyle/>
          <a:p>
            <a:pPr algn="r">
              <a:buClr>
                <a:srgbClr val="000000"/>
              </a:buClr>
            </a:pPr>
            <a:endParaRPr lang="ru-RU"/>
          </a:p>
        </p:txBody>
      </p:sp>
    </p:spTree>
    <p:extLst>
      <p:ext uri="{BB962C8B-B14F-4D97-AF65-F5344CB8AC3E}">
        <p14:creationId xmlns:p14="http://schemas.microsoft.com/office/powerpoint/2010/main" val="21198761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idx="10"/>
          </p:nvPr>
        </p:nvSpPr>
        <p:spPr/>
        <p:txBody>
          <a:bodyPr/>
          <a:lstStyle/>
          <a:p>
            <a:pPr algn="r">
              <a:buClr>
                <a:srgbClr val="000000"/>
              </a:buClr>
            </a:pPr>
            <a:endParaRPr lang="ru-RU"/>
          </a:p>
        </p:txBody>
      </p:sp>
    </p:spTree>
    <p:extLst>
      <p:ext uri="{BB962C8B-B14F-4D97-AF65-F5344CB8AC3E}">
        <p14:creationId xmlns:p14="http://schemas.microsoft.com/office/powerpoint/2010/main" val="6390617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idx="10"/>
          </p:nvPr>
        </p:nvSpPr>
        <p:spPr/>
        <p:txBody>
          <a:bodyPr/>
          <a:lstStyle/>
          <a:p>
            <a:pPr algn="r">
              <a:buClr>
                <a:srgbClr val="000000"/>
              </a:buClr>
            </a:pPr>
            <a:endParaRPr lang="ru-RU"/>
          </a:p>
        </p:txBody>
      </p:sp>
    </p:spTree>
    <p:extLst>
      <p:ext uri="{BB962C8B-B14F-4D97-AF65-F5344CB8AC3E}">
        <p14:creationId xmlns:p14="http://schemas.microsoft.com/office/powerpoint/2010/main" val="19918860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idx="10"/>
          </p:nvPr>
        </p:nvSpPr>
        <p:spPr/>
        <p:txBody>
          <a:bodyPr/>
          <a:lstStyle/>
          <a:p>
            <a:pPr algn="r">
              <a:buClr>
                <a:srgbClr val="000000"/>
              </a:buClr>
            </a:pPr>
            <a:endParaRPr lang="ru-RU"/>
          </a:p>
        </p:txBody>
      </p:sp>
    </p:spTree>
    <p:extLst>
      <p:ext uri="{BB962C8B-B14F-4D97-AF65-F5344CB8AC3E}">
        <p14:creationId xmlns:p14="http://schemas.microsoft.com/office/powerpoint/2010/main" val="18675585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idx="10"/>
          </p:nvPr>
        </p:nvSpPr>
        <p:spPr/>
        <p:txBody>
          <a:bodyPr/>
          <a:lstStyle/>
          <a:p>
            <a:pPr algn="r">
              <a:buClr>
                <a:srgbClr val="000000"/>
              </a:buClr>
            </a:pPr>
            <a:endParaRPr lang="ru-RU"/>
          </a:p>
        </p:txBody>
      </p:sp>
    </p:spTree>
    <p:extLst>
      <p:ext uri="{BB962C8B-B14F-4D97-AF65-F5344CB8AC3E}">
        <p14:creationId xmlns:p14="http://schemas.microsoft.com/office/powerpoint/2010/main" val="31477917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idx="10"/>
          </p:nvPr>
        </p:nvSpPr>
        <p:spPr/>
        <p:txBody>
          <a:bodyPr/>
          <a:lstStyle/>
          <a:p>
            <a:pPr algn="r">
              <a:buClr>
                <a:srgbClr val="000000"/>
              </a:buClr>
            </a:pPr>
            <a:endParaRPr lang="ru-RU"/>
          </a:p>
        </p:txBody>
      </p:sp>
    </p:spTree>
    <p:extLst>
      <p:ext uri="{BB962C8B-B14F-4D97-AF65-F5344CB8AC3E}">
        <p14:creationId xmlns:p14="http://schemas.microsoft.com/office/powerpoint/2010/main" val="15820828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idx="10"/>
          </p:nvPr>
        </p:nvSpPr>
        <p:spPr/>
        <p:txBody>
          <a:bodyPr/>
          <a:lstStyle/>
          <a:p>
            <a:pPr algn="r">
              <a:buClr>
                <a:srgbClr val="000000"/>
              </a:buClr>
            </a:pPr>
            <a:endParaRPr lang="ru-RU"/>
          </a:p>
        </p:txBody>
      </p:sp>
    </p:spTree>
    <p:extLst>
      <p:ext uri="{BB962C8B-B14F-4D97-AF65-F5344CB8AC3E}">
        <p14:creationId xmlns:p14="http://schemas.microsoft.com/office/powerpoint/2010/main" val="25576695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idx="10"/>
          </p:nvPr>
        </p:nvSpPr>
        <p:spPr/>
        <p:txBody>
          <a:bodyPr/>
          <a:lstStyle/>
          <a:p>
            <a:pPr algn="r">
              <a:buClr>
                <a:srgbClr val="000000"/>
              </a:buClr>
            </a:pPr>
            <a:endParaRPr lang="ru-RU"/>
          </a:p>
        </p:txBody>
      </p:sp>
    </p:spTree>
    <p:extLst>
      <p:ext uri="{BB962C8B-B14F-4D97-AF65-F5344CB8AC3E}">
        <p14:creationId xmlns:p14="http://schemas.microsoft.com/office/powerpoint/2010/main" val="22388693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idx="10"/>
          </p:nvPr>
        </p:nvSpPr>
        <p:spPr/>
        <p:txBody>
          <a:bodyPr/>
          <a:lstStyle/>
          <a:p>
            <a:pPr algn="r">
              <a:buClr>
                <a:srgbClr val="000000"/>
              </a:buClr>
            </a:pPr>
            <a:endParaRPr lang="ru-RU"/>
          </a:p>
        </p:txBody>
      </p:sp>
    </p:spTree>
    <p:extLst>
      <p:ext uri="{BB962C8B-B14F-4D97-AF65-F5344CB8AC3E}">
        <p14:creationId xmlns:p14="http://schemas.microsoft.com/office/powerpoint/2010/main" val="3496025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idx="10"/>
          </p:nvPr>
        </p:nvSpPr>
        <p:spPr/>
        <p:txBody>
          <a:bodyPr/>
          <a:lstStyle/>
          <a:p>
            <a:pPr algn="r">
              <a:buClr>
                <a:srgbClr val="000000"/>
              </a:buClr>
            </a:pPr>
            <a:endParaRPr lang="ru-RU"/>
          </a:p>
        </p:txBody>
      </p:sp>
    </p:spTree>
    <p:extLst>
      <p:ext uri="{BB962C8B-B14F-4D97-AF65-F5344CB8AC3E}">
        <p14:creationId xmlns:p14="http://schemas.microsoft.com/office/powerpoint/2010/main" val="23964842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idx="10"/>
          </p:nvPr>
        </p:nvSpPr>
        <p:spPr/>
        <p:txBody>
          <a:bodyPr/>
          <a:lstStyle/>
          <a:p>
            <a:pPr algn="r">
              <a:buClr>
                <a:srgbClr val="000000"/>
              </a:buClr>
            </a:pPr>
            <a:endParaRPr lang="ru-RU"/>
          </a:p>
        </p:txBody>
      </p:sp>
    </p:spTree>
    <p:extLst>
      <p:ext uri="{BB962C8B-B14F-4D97-AF65-F5344CB8AC3E}">
        <p14:creationId xmlns:p14="http://schemas.microsoft.com/office/powerpoint/2010/main" val="20037242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idx="10"/>
          </p:nvPr>
        </p:nvSpPr>
        <p:spPr/>
        <p:txBody>
          <a:bodyPr/>
          <a:lstStyle/>
          <a:p>
            <a:pPr algn="r">
              <a:buClr>
                <a:srgbClr val="000000"/>
              </a:buClr>
            </a:pPr>
            <a:endParaRPr lang="ru-RU"/>
          </a:p>
        </p:txBody>
      </p:sp>
    </p:spTree>
    <p:extLst>
      <p:ext uri="{BB962C8B-B14F-4D97-AF65-F5344CB8AC3E}">
        <p14:creationId xmlns:p14="http://schemas.microsoft.com/office/powerpoint/2010/main" val="5379709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idx="10"/>
          </p:nvPr>
        </p:nvSpPr>
        <p:spPr/>
        <p:txBody>
          <a:bodyPr/>
          <a:lstStyle/>
          <a:p>
            <a:pPr algn="r">
              <a:buClr>
                <a:srgbClr val="000000"/>
              </a:buClr>
            </a:pPr>
            <a:endParaRPr lang="ru-RU"/>
          </a:p>
        </p:txBody>
      </p:sp>
    </p:spTree>
    <p:extLst>
      <p:ext uri="{BB962C8B-B14F-4D97-AF65-F5344CB8AC3E}">
        <p14:creationId xmlns:p14="http://schemas.microsoft.com/office/powerpoint/2010/main" val="27739230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idx="10"/>
          </p:nvPr>
        </p:nvSpPr>
        <p:spPr/>
        <p:txBody>
          <a:bodyPr/>
          <a:lstStyle/>
          <a:p>
            <a:pPr algn="r">
              <a:buClr>
                <a:srgbClr val="000000"/>
              </a:buClr>
            </a:pPr>
            <a:endParaRPr lang="ru-RU"/>
          </a:p>
        </p:txBody>
      </p:sp>
    </p:spTree>
    <p:extLst>
      <p:ext uri="{BB962C8B-B14F-4D97-AF65-F5344CB8AC3E}">
        <p14:creationId xmlns:p14="http://schemas.microsoft.com/office/powerpoint/2010/main" val="3197346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idx="10"/>
          </p:nvPr>
        </p:nvSpPr>
        <p:spPr/>
        <p:txBody>
          <a:bodyPr/>
          <a:lstStyle/>
          <a:p>
            <a:pPr algn="r">
              <a:buClr>
                <a:srgbClr val="000000"/>
              </a:buClr>
            </a:pPr>
            <a:endParaRPr lang="ru-RU"/>
          </a:p>
        </p:txBody>
      </p:sp>
    </p:spTree>
    <p:extLst>
      <p:ext uri="{BB962C8B-B14F-4D97-AF65-F5344CB8AC3E}">
        <p14:creationId xmlns:p14="http://schemas.microsoft.com/office/powerpoint/2010/main" val="2558430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idx="10"/>
          </p:nvPr>
        </p:nvSpPr>
        <p:spPr/>
        <p:txBody>
          <a:bodyPr/>
          <a:lstStyle/>
          <a:p>
            <a:pPr algn="r">
              <a:buClr>
                <a:srgbClr val="000000"/>
              </a:buClr>
            </a:pPr>
            <a:endParaRPr lang="ru-RU"/>
          </a:p>
        </p:txBody>
      </p:sp>
    </p:spTree>
    <p:extLst>
      <p:ext uri="{BB962C8B-B14F-4D97-AF65-F5344CB8AC3E}">
        <p14:creationId xmlns:p14="http://schemas.microsoft.com/office/powerpoint/2010/main" val="1563864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idx="10"/>
          </p:nvPr>
        </p:nvSpPr>
        <p:spPr/>
        <p:txBody>
          <a:bodyPr/>
          <a:lstStyle/>
          <a:p>
            <a:pPr algn="r">
              <a:buClr>
                <a:srgbClr val="000000"/>
              </a:buClr>
            </a:pPr>
            <a:endParaRPr lang="ru-RU"/>
          </a:p>
        </p:txBody>
      </p:sp>
    </p:spTree>
    <p:extLst>
      <p:ext uri="{BB962C8B-B14F-4D97-AF65-F5344CB8AC3E}">
        <p14:creationId xmlns:p14="http://schemas.microsoft.com/office/powerpoint/2010/main" val="789391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idx="10"/>
          </p:nvPr>
        </p:nvSpPr>
        <p:spPr/>
        <p:txBody>
          <a:bodyPr/>
          <a:lstStyle/>
          <a:p>
            <a:pPr algn="r">
              <a:buClr>
                <a:srgbClr val="000000"/>
              </a:buClr>
            </a:pPr>
            <a:endParaRPr lang="ru-RU"/>
          </a:p>
        </p:txBody>
      </p:sp>
    </p:spTree>
    <p:extLst>
      <p:ext uri="{BB962C8B-B14F-4D97-AF65-F5344CB8AC3E}">
        <p14:creationId xmlns:p14="http://schemas.microsoft.com/office/powerpoint/2010/main" val="22382970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idx="10"/>
          </p:nvPr>
        </p:nvSpPr>
        <p:spPr/>
        <p:txBody>
          <a:bodyPr/>
          <a:lstStyle/>
          <a:p>
            <a:pPr algn="r">
              <a:buClr>
                <a:srgbClr val="000000"/>
              </a:buClr>
            </a:pPr>
            <a:endParaRPr lang="ru-RU"/>
          </a:p>
        </p:txBody>
      </p:sp>
    </p:spTree>
    <p:extLst>
      <p:ext uri="{BB962C8B-B14F-4D97-AF65-F5344CB8AC3E}">
        <p14:creationId xmlns:p14="http://schemas.microsoft.com/office/powerpoint/2010/main" val="35002613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idx="10"/>
          </p:nvPr>
        </p:nvSpPr>
        <p:spPr/>
        <p:txBody>
          <a:bodyPr/>
          <a:lstStyle/>
          <a:p>
            <a:pPr algn="r">
              <a:buClr>
                <a:srgbClr val="000000"/>
              </a:buClr>
            </a:pPr>
            <a:endParaRPr lang="ru-RU"/>
          </a:p>
        </p:txBody>
      </p:sp>
    </p:spTree>
    <p:extLst>
      <p:ext uri="{BB962C8B-B14F-4D97-AF65-F5344CB8AC3E}">
        <p14:creationId xmlns:p14="http://schemas.microsoft.com/office/powerpoint/2010/main" val="23490343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idx="10"/>
          </p:nvPr>
        </p:nvSpPr>
        <p:spPr/>
        <p:txBody>
          <a:bodyPr/>
          <a:lstStyle/>
          <a:p>
            <a:pPr algn="r">
              <a:buClr>
                <a:srgbClr val="000000"/>
              </a:buClr>
            </a:pPr>
            <a:endParaRPr lang="ru-RU"/>
          </a:p>
        </p:txBody>
      </p:sp>
    </p:spTree>
    <p:extLst>
      <p:ext uri="{BB962C8B-B14F-4D97-AF65-F5344CB8AC3E}">
        <p14:creationId xmlns:p14="http://schemas.microsoft.com/office/powerpoint/2010/main" val="2324133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4"/>
        <p:cNvGrpSpPr/>
        <p:nvPr/>
      </p:nvGrpSpPr>
      <p:grpSpPr>
        <a:xfrm>
          <a:off x="0" y="0"/>
          <a:ext cx="0" cy="0"/>
          <a:chOff x="0" y="0"/>
          <a:chExt cx="0" cy="0"/>
        </a:xfrm>
      </p:grpSpPr>
      <p:sp>
        <p:nvSpPr>
          <p:cNvPr id="15" name="Shape 15"/>
          <p:cNvSpPr txBox="1">
            <a:spLocks noGrp="1"/>
          </p:cNvSpPr>
          <p:nvPr>
            <p:ph type="dt" idx="10"/>
          </p:nvPr>
        </p:nvSpPr>
        <p:spPr>
          <a:xfrm>
            <a:off x="628650" y="6356351"/>
            <a:ext cx="2057400" cy="365099"/>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1pPr>
            <a:lvl2pPr marL="4572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2pPr>
            <a:lvl3pPr marL="9144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3pPr>
            <a:lvl4pPr marL="13716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4pPr>
            <a:lvl5pPr marL="18288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5pPr>
            <a:lvl6pPr marL="22860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6pPr>
            <a:lvl7pPr marL="27432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7pPr>
            <a:lvl8pPr marL="32004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8pPr>
            <a:lvl9pPr marL="36576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9pPr>
          </a:lstStyle>
          <a:p>
            <a:endParaRPr/>
          </a:p>
        </p:txBody>
      </p:sp>
      <p:sp>
        <p:nvSpPr>
          <p:cNvPr id="16" name="Shape 16"/>
          <p:cNvSpPr txBox="1">
            <a:spLocks noGrp="1"/>
          </p:cNvSpPr>
          <p:nvPr>
            <p:ph type="ftr" idx="11"/>
          </p:nvPr>
        </p:nvSpPr>
        <p:spPr>
          <a:xfrm>
            <a:off x="3028950" y="6356351"/>
            <a:ext cx="3086098" cy="365099"/>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1pPr>
            <a:lvl2pPr marL="4572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2pPr>
            <a:lvl3pPr marL="9144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3pPr>
            <a:lvl4pPr marL="13716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4pPr>
            <a:lvl5pPr marL="18288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5pPr>
            <a:lvl6pPr marL="22860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6pPr>
            <a:lvl7pPr marL="27432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7pPr>
            <a:lvl8pPr marL="32004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8pPr>
            <a:lvl9pPr marL="36576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9pPr>
          </a:lstStyle>
          <a:p>
            <a:endParaRPr/>
          </a:p>
        </p:txBody>
      </p:sp>
      <p:sp>
        <p:nvSpPr>
          <p:cNvPr id="17" name="Shape 17"/>
          <p:cNvSpPr txBox="1">
            <a:spLocks noGrp="1"/>
          </p:cNvSpPr>
          <p:nvPr>
            <p:ph type="sldNum" idx="12"/>
          </p:nvPr>
        </p:nvSpPr>
        <p:spPr>
          <a:xfrm>
            <a:off x="6457950" y="6356351"/>
            <a:ext cx="2057400" cy="365099"/>
          </a:xfrm>
          <a:prstGeom prst="rect">
            <a:avLst/>
          </a:prstGeom>
          <a:noFill/>
          <a:ln>
            <a:noFill/>
          </a:ln>
        </p:spPr>
        <p:txBody>
          <a:bodyPr lIns="91425" tIns="91425" rIns="91425" bIns="91425" anchor="ctr" anchorCtr="0">
            <a:noAutofit/>
          </a:bodyPr>
          <a:lstStyle/>
          <a:p>
            <a:pPr marL="0" marR="0" lvl="0" indent="0" algn="r" rtl="0">
              <a:lnSpc>
                <a:spcPct val="100000"/>
              </a:lnSpc>
              <a:spcBef>
                <a:spcPts val="0"/>
              </a:spcBef>
              <a:spcAft>
                <a:spcPts val="0"/>
              </a:spcAft>
              <a:buClr>
                <a:srgbClr val="000000"/>
              </a:buClr>
              <a:buFont typeface="Arial"/>
              <a:buNone/>
            </a:pPr>
            <a:endParaRPr sz="1400" b="0" i="0" u="none" strike="noStrike" cap="none" baseline="0">
              <a:solidFill>
                <a:srgbClr val="000000"/>
              </a:solidFill>
              <a:latin typeface="Arial"/>
              <a:ea typeface="Arial"/>
              <a:cs typeface="Arial"/>
              <a:sym typeface="Arial"/>
              <a:rtl val="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629841" y="457200"/>
            <a:ext cx="2949298" cy="1600198"/>
          </a:xfrm>
          <a:prstGeom prst="rect">
            <a:avLst/>
          </a:prstGeom>
          <a:noFill/>
          <a:ln>
            <a:noFill/>
          </a:ln>
        </p:spPr>
        <p:txBody>
          <a:bodyPr lIns="91425" tIns="91425" rIns="91425" bIns="91425" anchor="b"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6" name="Shape 66"/>
          <p:cNvSpPr>
            <a:spLocks noGrp="1"/>
          </p:cNvSpPr>
          <p:nvPr>
            <p:ph type="pic" idx="2"/>
          </p:nvPr>
        </p:nvSpPr>
        <p:spPr>
          <a:xfrm>
            <a:off x="3887391" y="987425"/>
            <a:ext cx="4629298" cy="4873500"/>
          </a:xfrm>
          <a:prstGeom prst="rect">
            <a:avLst/>
          </a:prstGeom>
          <a:noFill/>
          <a:ln>
            <a:noFill/>
          </a:ln>
        </p:spPr>
      </p:sp>
      <p:sp>
        <p:nvSpPr>
          <p:cNvPr id="67" name="Shape 67"/>
          <p:cNvSpPr txBox="1">
            <a:spLocks noGrp="1"/>
          </p:cNvSpPr>
          <p:nvPr>
            <p:ph type="body" idx="1"/>
          </p:nvPr>
        </p:nvSpPr>
        <p:spPr>
          <a:xfrm>
            <a:off x="629841" y="2057400"/>
            <a:ext cx="2949298" cy="3811499"/>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68" name="Shape 68"/>
          <p:cNvSpPr txBox="1">
            <a:spLocks noGrp="1"/>
          </p:cNvSpPr>
          <p:nvPr>
            <p:ph type="dt" idx="10"/>
          </p:nvPr>
        </p:nvSpPr>
        <p:spPr>
          <a:xfrm>
            <a:off x="628650" y="6356351"/>
            <a:ext cx="2057400" cy="365099"/>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1pPr>
            <a:lvl2pPr marL="4572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2pPr>
            <a:lvl3pPr marL="9144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3pPr>
            <a:lvl4pPr marL="13716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4pPr>
            <a:lvl5pPr marL="18288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5pPr>
            <a:lvl6pPr marL="22860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6pPr>
            <a:lvl7pPr marL="27432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7pPr>
            <a:lvl8pPr marL="32004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8pPr>
            <a:lvl9pPr marL="36576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9pPr>
          </a:lstStyle>
          <a:p>
            <a:endParaRPr/>
          </a:p>
        </p:txBody>
      </p:sp>
      <p:sp>
        <p:nvSpPr>
          <p:cNvPr id="69" name="Shape 69"/>
          <p:cNvSpPr txBox="1">
            <a:spLocks noGrp="1"/>
          </p:cNvSpPr>
          <p:nvPr>
            <p:ph type="ftr" idx="11"/>
          </p:nvPr>
        </p:nvSpPr>
        <p:spPr>
          <a:xfrm>
            <a:off x="3028950" y="6356351"/>
            <a:ext cx="3086098" cy="365099"/>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1pPr>
            <a:lvl2pPr marL="4572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2pPr>
            <a:lvl3pPr marL="9144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3pPr>
            <a:lvl4pPr marL="13716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4pPr>
            <a:lvl5pPr marL="18288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5pPr>
            <a:lvl6pPr marL="22860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6pPr>
            <a:lvl7pPr marL="27432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7pPr>
            <a:lvl8pPr marL="32004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8pPr>
            <a:lvl9pPr marL="36576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9pPr>
          </a:lstStyle>
          <a:p>
            <a:endParaRPr/>
          </a:p>
        </p:txBody>
      </p:sp>
      <p:sp>
        <p:nvSpPr>
          <p:cNvPr id="70" name="Shape 70"/>
          <p:cNvSpPr txBox="1">
            <a:spLocks noGrp="1"/>
          </p:cNvSpPr>
          <p:nvPr>
            <p:ph type="sldNum" idx="12"/>
          </p:nvPr>
        </p:nvSpPr>
        <p:spPr>
          <a:xfrm>
            <a:off x="6457950" y="6356351"/>
            <a:ext cx="2057400" cy="365099"/>
          </a:xfrm>
          <a:prstGeom prst="rect">
            <a:avLst/>
          </a:prstGeom>
          <a:noFill/>
          <a:ln>
            <a:noFill/>
          </a:ln>
        </p:spPr>
        <p:txBody>
          <a:bodyPr lIns="91425" tIns="91425" rIns="91425" bIns="91425" anchor="ctr" anchorCtr="0">
            <a:noAutofit/>
          </a:bodyPr>
          <a:lstStyle/>
          <a:p>
            <a:pPr marL="0" marR="0" lvl="0" indent="0" algn="r" rtl="0">
              <a:lnSpc>
                <a:spcPct val="100000"/>
              </a:lnSpc>
              <a:spcBef>
                <a:spcPts val="0"/>
              </a:spcBef>
              <a:spcAft>
                <a:spcPts val="0"/>
              </a:spcAft>
              <a:buClr>
                <a:srgbClr val="000000"/>
              </a:buClr>
              <a:buFont typeface="Arial"/>
              <a:buNone/>
            </a:pPr>
            <a:endParaRPr sz="1400" b="0" i="0" u="none" strike="noStrike" cap="none" baseline="0">
              <a:solidFill>
                <a:srgbClr val="000000"/>
              </a:solidFill>
              <a:latin typeface="Arial"/>
              <a:ea typeface="Arial"/>
              <a:cs typeface="Arial"/>
              <a:sym typeface="Arial"/>
              <a:rtl val="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628650" y="365126"/>
            <a:ext cx="7886700" cy="1325700"/>
          </a:xfrm>
          <a:prstGeom prst="rect">
            <a:avLst/>
          </a:prstGeom>
          <a:noFill/>
          <a:ln>
            <a:noFill/>
          </a:ln>
        </p:spPr>
        <p:txBody>
          <a:bodyPr lIns="91425" tIns="91425" rIns="91425" bIns="91425" anchor="ctr" anchorCtr="0"/>
          <a:lstStyle>
            <a:lvl1pPr algn="l" rtl="0">
              <a:lnSpc>
                <a:spcPct val="90000"/>
              </a:lnSpc>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3" name="Shape 73"/>
          <p:cNvSpPr txBox="1">
            <a:spLocks noGrp="1"/>
          </p:cNvSpPr>
          <p:nvPr>
            <p:ph type="body" idx="1"/>
          </p:nvPr>
        </p:nvSpPr>
        <p:spPr>
          <a:xfrm rot="5400000">
            <a:off x="2396398" y="57872"/>
            <a:ext cx="4351198" cy="7886700"/>
          </a:xfrm>
          <a:prstGeom prst="rect">
            <a:avLst/>
          </a:prstGeom>
          <a:noFill/>
          <a:ln>
            <a:noFill/>
          </a:ln>
        </p:spPr>
        <p:txBody>
          <a:bodyPr lIns="91425" tIns="91425" rIns="91425" bIns="91425" anchor="t" anchorCtr="0"/>
          <a:lstStyle>
            <a:lvl1pPr marL="228600" indent="127000" algn="l" rtl="0">
              <a:lnSpc>
                <a:spcPct val="90000"/>
              </a:lnSpc>
              <a:spcBef>
                <a:spcPts val="1000"/>
              </a:spcBef>
              <a:buClr>
                <a:schemeClr val="dk1"/>
              </a:buClr>
              <a:buFont typeface="Calibri"/>
              <a:buChar char="•"/>
              <a:defRPr/>
            </a:lvl1pPr>
            <a:lvl2pPr marL="685800" indent="101600" algn="l" rtl="0">
              <a:lnSpc>
                <a:spcPct val="90000"/>
              </a:lnSpc>
              <a:spcBef>
                <a:spcPts val="500"/>
              </a:spcBef>
              <a:buClr>
                <a:schemeClr val="dk1"/>
              </a:buClr>
              <a:buFont typeface="Calibri"/>
              <a:buChar char="•"/>
              <a:defRPr/>
            </a:lvl2pPr>
            <a:lvl3pPr marL="1143000" indent="76200" algn="l" rtl="0">
              <a:lnSpc>
                <a:spcPct val="90000"/>
              </a:lnSpc>
              <a:spcBef>
                <a:spcPts val="500"/>
              </a:spcBef>
              <a:buClr>
                <a:schemeClr val="dk1"/>
              </a:buClr>
              <a:buFont typeface="Calibri"/>
              <a:buChar char="•"/>
              <a:defRPr/>
            </a:lvl3pPr>
            <a:lvl4pPr marL="1600200" indent="63500" algn="l" rtl="0">
              <a:lnSpc>
                <a:spcPct val="90000"/>
              </a:lnSpc>
              <a:spcBef>
                <a:spcPts val="500"/>
              </a:spcBef>
              <a:buClr>
                <a:schemeClr val="dk1"/>
              </a:buClr>
              <a:buFont typeface="Calibri"/>
              <a:buChar char="•"/>
              <a:defRPr/>
            </a:lvl4pPr>
            <a:lvl5pPr marL="2057400" indent="63500" algn="l" rtl="0">
              <a:lnSpc>
                <a:spcPct val="90000"/>
              </a:lnSpc>
              <a:spcBef>
                <a:spcPts val="500"/>
              </a:spcBef>
              <a:buClr>
                <a:schemeClr val="dk1"/>
              </a:buClr>
              <a:buFont typeface="Calibri"/>
              <a:buChar char="•"/>
              <a:defRPr/>
            </a:lvl5pPr>
            <a:lvl6pPr marL="2514600" indent="63500" algn="l" rtl="0">
              <a:lnSpc>
                <a:spcPct val="90000"/>
              </a:lnSpc>
              <a:spcBef>
                <a:spcPts val="500"/>
              </a:spcBef>
              <a:buClr>
                <a:schemeClr val="dk1"/>
              </a:buClr>
              <a:buFont typeface="Calibri"/>
              <a:buChar char="•"/>
              <a:defRPr/>
            </a:lvl6pPr>
            <a:lvl7pPr marL="2971800" indent="63500" algn="l" rtl="0">
              <a:lnSpc>
                <a:spcPct val="90000"/>
              </a:lnSpc>
              <a:spcBef>
                <a:spcPts val="500"/>
              </a:spcBef>
              <a:buClr>
                <a:schemeClr val="dk1"/>
              </a:buClr>
              <a:buFont typeface="Calibri"/>
              <a:buChar char="•"/>
              <a:defRPr/>
            </a:lvl7pPr>
            <a:lvl8pPr marL="3429000" indent="63500" algn="l" rtl="0">
              <a:lnSpc>
                <a:spcPct val="90000"/>
              </a:lnSpc>
              <a:spcBef>
                <a:spcPts val="500"/>
              </a:spcBef>
              <a:buClr>
                <a:schemeClr val="dk1"/>
              </a:buClr>
              <a:buFont typeface="Calibri"/>
              <a:buChar char="•"/>
              <a:defRPr/>
            </a:lvl8pPr>
            <a:lvl9pPr marL="3886200" indent="63500" algn="l" rtl="0">
              <a:lnSpc>
                <a:spcPct val="90000"/>
              </a:lnSpc>
              <a:spcBef>
                <a:spcPts val="500"/>
              </a:spcBef>
              <a:buClr>
                <a:schemeClr val="dk1"/>
              </a:buClr>
              <a:buFont typeface="Calibri"/>
              <a:buChar char="•"/>
              <a:defRPr/>
            </a:lvl9pPr>
          </a:lstStyle>
          <a:p>
            <a:endParaRPr/>
          </a:p>
        </p:txBody>
      </p:sp>
      <p:sp>
        <p:nvSpPr>
          <p:cNvPr id="74" name="Shape 74"/>
          <p:cNvSpPr txBox="1">
            <a:spLocks noGrp="1"/>
          </p:cNvSpPr>
          <p:nvPr>
            <p:ph type="dt" idx="10"/>
          </p:nvPr>
        </p:nvSpPr>
        <p:spPr>
          <a:xfrm>
            <a:off x="628650" y="6356351"/>
            <a:ext cx="2057400" cy="365099"/>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1pPr>
            <a:lvl2pPr marL="4572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2pPr>
            <a:lvl3pPr marL="9144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3pPr>
            <a:lvl4pPr marL="13716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4pPr>
            <a:lvl5pPr marL="18288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5pPr>
            <a:lvl6pPr marL="22860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6pPr>
            <a:lvl7pPr marL="27432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7pPr>
            <a:lvl8pPr marL="32004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8pPr>
            <a:lvl9pPr marL="36576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9pPr>
          </a:lstStyle>
          <a:p>
            <a:endParaRPr/>
          </a:p>
        </p:txBody>
      </p:sp>
      <p:sp>
        <p:nvSpPr>
          <p:cNvPr id="75" name="Shape 75"/>
          <p:cNvSpPr txBox="1">
            <a:spLocks noGrp="1"/>
          </p:cNvSpPr>
          <p:nvPr>
            <p:ph type="ftr" idx="11"/>
          </p:nvPr>
        </p:nvSpPr>
        <p:spPr>
          <a:xfrm>
            <a:off x="3028950" y="6356351"/>
            <a:ext cx="3086098" cy="365099"/>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1pPr>
            <a:lvl2pPr marL="4572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2pPr>
            <a:lvl3pPr marL="9144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3pPr>
            <a:lvl4pPr marL="13716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4pPr>
            <a:lvl5pPr marL="18288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5pPr>
            <a:lvl6pPr marL="22860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6pPr>
            <a:lvl7pPr marL="27432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7pPr>
            <a:lvl8pPr marL="32004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8pPr>
            <a:lvl9pPr marL="36576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9pPr>
          </a:lstStyle>
          <a:p>
            <a:endParaRPr/>
          </a:p>
        </p:txBody>
      </p:sp>
      <p:sp>
        <p:nvSpPr>
          <p:cNvPr id="76" name="Shape 76"/>
          <p:cNvSpPr txBox="1">
            <a:spLocks noGrp="1"/>
          </p:cNvSpPr>
          <p:nvPr>
            <p:ph type="sldNum" idx="12"/>
          </p:nvPr>
        </p:nvSpPr>
        <p:spPr>
          <a:xfrm>
            <a:off x="6457950" y="6356351"/>
            <a:ext cx="2057400" cy="365099"/>
          </a:xfrm>
          <a:prstGeom prst="rect">
            <a:avLst/>
          </a:prstGeom>
          <a:noFill/>
          <a:ln>
            <a:noFill/>
          </a:ln>
        </p:spPr>
        <p:txBody>
          <a:bodyPr lIns="91425" tIns="91425" rIns="91425" bIns="91425" anchor="ctr" anchorCtr="0">
            <a:noAutofit/>
          </a:bodyPr>
          <a:lstStyle/>
          <a:p>
            <a:pPr marL="0" marR="0" lvl="0" indent="0" algn="r" rtl="0">
              <a:lnSpc>
                <a:spcPct val="100000"/>
              </a:lnSpc>
              <a:spcBef>
                <a:spcPts val="0"/>
              </a:spcBef>
              <a:spcAft>
                <a:spcPts val="0"/>
              </a:spcAft>
              <a:buClr>
                <a:srgbClr val="000000"/>
              </a:buClr>
              <a:buFont typeface="Arial"/>
              <a:buNone/>
            </a:pPr>
            <a:endParaRPr sz="1400" b="0" i="0" u="none" strike="noStrike" cap="none" baseline="0">
              <a:solidFill>
                <a:srgbClr val="000000"/>
              </a:solidFill>
              <a:latin typeface="Arial"/>
              <a:ea typeface="Arial"/>
              <a:cs typeface="Arial"/>
              <a:sym typeface="Arial"/>
              <a:rtl val="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7"/>
        <p:cNvGrpSpPr/>
        <p:nvPr/>
      </p:nvGrpSpPr>
      <p:grpSpPr>
        <a:xfrm>
          <a:off x="0" y="0"/>
          <a:ext cx="0" cy="0"/>
          <a:chOff x="0" y="0"/>
          <a:chExt cx="0" cy="0"/>
        </a:xfrm>
      </p:grpSpPr>
      <p:sp>
        <p:nvSpPr>
          <p:cNvPr id="78" name="Shape 78"/>
          <p:cNvSpPr txBox="1">
            <a:spLocks noGrp="1"/>
          </p:cNvSpPr>
          <p:nvPr>
            <p:ph type="title"/>
          </p:nvPr>
        </p:nvSpPr>
        <p:spPr>
          <a:xfrm rot="5400000">
            <a:off x="4623598" y="2285273"/>
            <a:ext cx="5811898" cy="1971599"/>
          </a:xfrm>
          <a:prstGeom prst="rect">
            <a:avLst/>
          </a:prstGeom>
          <a:noFill/>
          <a:ln>
            <a:noFill/>
          </a:ln>
        </p:spPr>
        <p:txBody>
          <a:bodyPr lIns="91425" tIns="91425" rIns="91425" bIns="91425" anchor="ctr" anchorCtr="0"/>
          <a:lstStyle>
            <a:lvl1pPr algn="l" rtl="0">
              <a:lnSpc>
                <a:spcPct val="90000"/>
              </a:lnSpc>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9" name="Shape 79"/>
          <p:cNvSpPr txBox="1">
            <a:spLocks noGrp="1"/>
          </p:cNvSpPr>
          <p:nvPr>
            <p:ph type="body" idx="1"/>
          </p:nvPr>
        </p:nvSpPr>
        <p:spPr>
          <a:xfrm rot="5400000">
            <a:off x="623024" y="370673"/>
            <a:ext cx="5811898" cy="5800799"/>
          </a:xfrm>
          <a:prstGeom prst="rect">
            <a:avLst/>
          </a:prstGeom>
          <a:noFill/>
          <a:ln>
            <a:noFill/>
          </a:ln>
        </p:spPr>
        <p:txBody>
          <a:bodyPr lIns="91425" tIns="91425" rIns="91425" bIns="91425" anchor="t" anchorCtr="0"/>
          <a:lstStyle>
            <a:lvl1pPr marL="228600" indent="127000" algn="l" rtl="0">
              <a:lnSpc>
                <a:spcPct val="90000"/>
              </a:lnSpc>
              <a:spcBef>
                <a:spcPts val="1000"/>
              </a:spcBef>
              <a:buClr>
                <a:schemeClr val="dk1"/>
              </a:buClr>
              <a:buFont typeface="Calibri"/>
              <a:buChar char="•"/>
              <a:defRPr/>
            </a:lvl1pPr>
            <a:lvl2pPr marL="685800" indent="101600" algn="l" rtl="0">
              <a:lnSpc>
                <a:spcPct val="90000"/>
              </a:lnSpc>
              <a:spcBef>
                <a:spcPts val="500"/>
              </a:spcBef>
              <a:buClr>
                <a:schemeClr val="dk1"/>
              </a:buClr>
              <a:buFont typeface="Calibri"/>
              <a:buChar char="•"/>
              <a:defRPr/>
            </a:lvl2pPr>
            <a:lvl3pPr marL="1143000" indent="76200" algn="l" rtl="0">
              <a:lnSpc>
                <a:spcPct val="90000"/>
              </a:lnSpc>
              <a:spcBef>
                <a:spcPts val="500"/>
              </a:spcBef>
              <a:buClr>
                <a:schemeClr val="dk1"/>
              </a:buClr>
              <a:buFont typeface="Calibri"/>
              <a:buChar char="•"/>
              <a:defRPr/>
            </a:lvl3pPr>
            <a:lvl4pPr marL="1600200" indent="63500" algn="l" rtl="0">
              <a:lnSpc>
                <a:spcPct val="90000"/>
              </a:lnSpc>
              <a:spcBef>
                <a:spcPts val="500"/>
              </a:spcBef>
              <a:buClr>
                <a:schemeClr val="dk1"/>
              </a:buClr>
              <a:buFont typeface="Calibri"/>
              <a:buChar char="•"/>
              <a:defRPr/>
            </a:lvl4pPr>
            <a:lvl5pPr marL="2057400" indent="63500" algn="l" rtl="0">
              <a:lnSpc>
                <a:spcPct val="90000"/>
              </a:lnSpc>
              <a:spcBef>
                <a:spcPts val="500"/>
              </a:spcBef>
              <a:buClr>
                <a:schemeClr val="dk1"/>
              </a:buClr>
              <a:buFont typeface="Calibri"/>
              <a:buChar char="•"/>
              <a:defRPr/>
            </a:lvl5pPr>
            <a:lvl6pPr marL="2514600" indent="63500" algn="l" rtl="0">
              <a:lnSpc>
                <a:spcPct val="90000"/>
              </a:lnSpc>
              <a:spcBef>
                <a:spcPts val="500"/>
              </a:spcBef>
              <a:buClr>
                <a:schemeClr val="dk1"/>
              </a:buClr>
              <a:buFont typeface="Calibri"/>
              <a:buChar char="•"/>
              <a:defRPr/>
            </a:lvl6pPr>
            <a:lvl7pPr marL="2971800" indent="63500" algn="l" rtl="0">
              <a:lnSpc>
                <a:spcPct val="90000"/>
              </a:lnSpc>
              <a:spcBef>
                <a:spcPts val="500"/>
              </a:spcBef>
              <a:buClr>
                <a:schemeClr val="dk1"/>
              </a:buClr>
              <a:buFont typeface="Calibri"/>
              <a:buChar char="•"/>
              <a:defRPr/>
            </a:lvl7pPr>
            <a:lvl8pPr marL="3429000" indent="63500" algn="l" rtl="0">
              <a:lnSpc>
                <a:spcPct val="90000"/>
              </a:lnSpc>
              <a:spcBef>
                <a:spcPts val="500"/>
              </a:spcBef>
              <a:buClr>
                <a:schemeClr val="dk1"/>
              </a:buClr>
              <a:buFont typeface="Calibri"/>
              <a:buChar char="•"/>
              <a:defRPr/>
            </a:lvl8pPr>
            <a:lvl9pPr marL="3886200" indent="63500" algn="l" rtl="0">
              <a:lnSpc>
                <a:spcPct val="90000"/>
              </a:lnSpc>
              <a:spcBef>
                <a:spcPts val="500"/>
              </a:spcBef>
              <a:buClr>
                <a:schemeClr val="dk1"/>
              </a:buClr>
              <a:buFont typeface="Calibri"/>
              <a:buChar char="•"/>
              <a:defRPr/>
            </a:lvl9pPr>
          </a:lstStyle>
          <a:p>
            <a:endParaRPr/>
          </a:p>
        </p:txBody>
      </p:sp>
      <p:sp>
        <p:nvSpPr>
          <p:cNvPr id="80" name="Shape 80"/>
          <p:cNvSpPr txBox="1">
            <a:spLocks noGrp="1"/>
          </p:cNvSpPr>
          <p:nvPr>
            <p:ph type="dt" idx="10"/>
          </p:nvPr>
        </p:nvSpPr>
        <p:spPr>
          <a:xfrm>
            <a:off x="628650" y="6356351"/>
            <a:ext cx="2057400" cy="365099"/>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1pPr>
            <a:lvl2pPr marL="4572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2pPr>
            <a:lvl3pPr marL="9144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3pPr>
            <a:lvl4pPr marL="13716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4pPr>
            <a:lvl5pPr marL="18288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5pPr>
            <a:lvl6pPr marL="22860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6pPr>
            <a:lvl7pPr marL="27432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7pPr>
            <a:lvl8pPr marL="32004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8pPr>
            <a:lvl9pPr marL="36576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9pPr>
          </a:lstStyle>
          <a:p>
            <a:endParaRPr/>
          </a:p>
        </p:txBody>
      </p:sp>
      <p:sp>
        <p:nvSpPr>
          <p:cNvPr id="81" name="Shape 81"/>
          <p:cNvSpPr txBox="1">
            <a:spLocks noGrp="1"/>
          </p:cNvSpPr>
          <p:nvPr>
            <p:ph type="ftr" idx="11"/>
          </p:nvPr>
        </p:nvSpPr>
        <p:spPr>
          <a:xfrm>
            <a:off x="3028950" y="6356351"/>
            <a:ext cx="3086098" cy="365099"/>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1pPr>
            <a:lvl2pPr marL="4572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2pPr>
            <a:lvl3pPr marL="9144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3pPr>
            <a:lvl4pPr marL="13716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4pPr>
            <a:lvl5pPr marL="18288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5pPr>
            <a:lvl6pPr marL="22860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6pPr>
            <a:lvl7pPr marL="27432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7pPr>
            <a:lvl8pPr marL="32004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8pPr>
            <a:lvl9pPr marL="36576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9pPr>
          </a:lstStyle>
          <a:p>
            <a:endParaRPr/>
          </a:p>
        </p:txBody>
      </p:sp>
      <p:sp>
        <p:nvSpPr>
          <p:cNvPr id="82" name="Shape 82"/>
          <p:cNvSpPr txBox="1">
            <a:spLocks noGrp="1"/>
          </p:cNvSpPr>
          <p:nvPr>
            <p:ph type="sldNum" idx="12"/>
          </p:nvPr>
        </p:nvSpPr>
        <p:spPr>
          <a:xfrm>
            <a:off x="6457950" y="6356351"/>
            <a:ext cx="2057400" cy="365099"/>
          </a:xfrm>
          <a:prstGeom prst="rect">
            <a:avLst/>
          </a:prstGeom>
          <a:noFill/>
          <a:ln>
            <a:noFill/>
          </a:ln>
        </p:spPr>
        <p:txBody>
          <a:bodyPr lIns="91425" tIns="91425" rIns="91425" bIns="91425" anchor="ctr" anchorCtr="0">
            <a:noAutofit/>
          </a:bodyPr>
          <a:lstStyle/>
          <a:p>
            <a:pPr marL="0" marR="0" lvl="0" indent="0" algn="r" rtl="0">
              <a:lnSpc>
                <a:spcPct val="100000"/>
              </a:lnSpc>
              <a:spcBef>
                <a:spcPts val="0"/>
              </a:spcBef>
              <a:spcAft>
                <a:spcPts val="0"/>
              </a:spcAft>
              <a:buClr>
                <a:srgbClr val="000000"/>
              </a:buClr>
              <a:buFont typeface="Arial"/>
              <a:buNone/>
            </a:pPr>
            <a:endParaRPr sz="1400" b="0" i="0" u="none" strike="noStrike" cap="none" baseline="0">
              <a:solidFill>
                <a:srgbClr val="000000"/>
              </a:solidFill>
              <a:latin typeface="Arial"/>
              <a:ea typeface="Arial"/>
              <a:cs typeface="Arial"/>
              <a:sym typeface="Arial"/>
              <a:rtl val="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C79FE58-1F6F-427B-B02D-2AA973E5E5B4}" type="datetimeFigureOut">
              <a:rPr lang="ru-RU" smtClean="0"/>
              <a:t>19.10.2022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A43B79C-5C80-4C37-B9C9-8E48462992F1}" type="slidenum">
              <a:rPr lang="ru-RU" smtClean="0"/>
              <a:t>‹#›</a:t>
            </a:fld>
            <a:endParaRPr lang="ru-RU"/>
          </a:p>
        </p:txBody>
      </p:sp>
    </p:spTree>
    <p:extLst>
      <p:ext uri="{BB962C8B-B14F-4D97-AF65-F5344CB8AC3E}">
        <p14:creationId xmlns:p14="http://schemas.microsoft.com/office/powerpoint/2010/main" val="472921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Два объекта">
    <p:spTree>
      <p:nvGrpSpPr>
        <p:cNvPr id="1" name=""/>
        <p:cNvGrpSpPr/>
        <p:nvPr/>
      </p:nvGrpSpPr>
      <p:grpSpPr>
        <a:xfrm>
          <a:off x="0" y="0"/>
          <a:ext cx="0" cy="0"/>
          <a:chOff x="0" y="0"/>
          <a:chExt cx="0" cy="0"/>
        </a:xfrm>
      </p:grpSpPr>
      <p:sp>
        <p:nvSpPr>
          <p:cNvPr id="24" name="Shape 24"/>
          <p:cNvSpPr>
            <a:spLocks noGrp="1"/>
          </p:cNvSpPr>
          <p:nvPr>
            <p:ph type="title"/>
          </p:nvPr>
        </p:nvSpPr>
        <p:spPr>
          <a:prstGeom prst="rect">
            <a:avLst/>
          </a:prstGeom>
        </p:spPr>
        <p:txBody>
          <a:bodyPr/>
          <a:lstStyle/>
          <a:p>
            <a:pPr lvl="0">
              <a:defRPr sz="1800"/>
            </a:pPr>
            <a:r>
              <a:rPr sz="4345"/>
              <a:t>Образец заголовка</a:t>
            </a:r>
          </a:p>
        </p:txBody>
      </p:sp>
      <p:sp>
        <p:nvSpPr>
          <p:cNvPr id="25" name="Shape 25"/>
          <p:cNvSpPr>
            <a:spLocks noGrp="1"/>
          </p:cNvSpPr>
          <p:nvPr>
            <p:ph type="body" idx="1"/>
          </p:nvPr>
        </p:nvSpPr>
        <p:spPr>
          <a:xfrm>
            <a:off x="629134" y="1827124"/>
            <a:ext cx="3889192" cy="5030877"/>
          </a:xfrm>
          <a:prstGeom prst="rect">
            <a:avLst/>
          </a:prstGeom>
        </p:spPr>
        <p:txBody>
          <a:bodyPr/>
          <a:lstStyle/>
          <a:p>
            <a:pPr lvl="0">
              <a:defRPr sz="1800"/>
            </a:pPr>
            <a:r>
              <a:rPr sz="2749"/>
              <a:t>Образец текста</a:t>
            </a:r>
          </a:p>
          <a:p>
            <a:pPr lvl="1">
              <a:defRPr sz="1800"/>
            </a:pPr>
            <a:r>
              <a:rPr sz="2749"/>
              <a:t>Второй уровень</a:t>
            </a:r>
          </a:p>
          <a:p>
            <a:pPr lvl="2">
              <a:defRPr sz="1800"/>
            </a:pPr>
            <a:r>
              <a:rPr sz="2749"/>
              <a:t>Третий уровень</a:t>
            </a:r>
          </a:p>
          <a:p>
            <a:pPr lvl="3">
              <a:defRPr sz="1800"/>
            </a:pPr>
            <a:r>
              <a:rPr sz="2749"/>
              <a:t>Четвертый уровень</a:t>
            </a:r>
          </a:p>
          <a:p>
            <a:pPr lvl="4">
              <a:defRPr sz="1800"/>
            </a:pPr>
            <a:r>
              <a:rPr sz="2749"/>
              <a:t>Пятый уровень</a:t>
            </a:r>
          </a:p>
        </p:txBody>
      </p:sp>
      <p:sp>
        <p:nvSpPr>
          <p:cNvPr id="26" name="Shape 26"/>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extLst>
      <p:ext uri="{BB962C8B-B14F-4D97-AF65-F5344CB8AC3E}">
        <p14:creationId xmlns:p14="http://schemas.microsoft.com/office/powerpoint/2010/main" val="404114454"/>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
        <p:cNvGrpSpPr/>
        <p:nvPr/>
      </p:nvGrpSpPr>
      <p:grpSpPr>
        <a:xfrm>
          <a:off x="0" y="0"/>
          <a:ext cx="0" cy="0"/>
          <a:chOff x="0" y="0"/>
          <a:chExt cx="0" cy="0"/>
        </a:xfrm>
      </p:grpSpPr>
      <p:sp>
        <p:nvSpPr>
          <p:cNvPr id="9" name="Shape 9"/>
          <p:cNvSpPr txBox="1">
            <a:spLocks noGrp="1"/>
          </p:cNvSpPr>
          <p:nvPr>
            <p:ph type="title"/>
          </p:nvPr>
        </p:nvSpPr>
        <p:spPr>
          <a:xfrm>
            <a:off x="628650" y="365126"/>
            <a:ext cx="7886700" cy="1325700"/>
          </a:xfrm>
          <a:prstGeom prst="rect">
            <a:avLst/>
          </a:prstGeom>
          <a:noFill/>
          <a:ln>
            <a:noFill/>
          </a:ln>
        </p:spPr>
        <p:txBody>
          <a:bodyPr lIns="91425" tIns="91425" rIns="91425" bIns="91425" anchor="ctr" anchorCtr="0"/>
          <a:lstStyle>
            <a:lvl1pPr marL="0" marR="0" indent="0" algn="l" rtl="0">
              <a:lnSpc>
                <a:spcPct val="90000"/>
              </a:lnSpc>
              <a:spcBef>
                <a:spcPts val="0"/>
              </a:spcBef>
              <a:spcAft>
                <a:spcPts val="0"/>
              </a:spcAft>
              <a:buClr>
                <a:schemeClr val="dk1"/>
              </a:buClr>
              <a:buFont typeface="Calibri"/>
              <a:buNone/>
              <a:defRPr sz="1400" b="0" i="0" u="none" strike="noStrike" cap="none" baseline="0">
                <a:solidFill>
                  <a:srgbClr val="000000"/>
                </a:solidFill>
                <a:latin typeface="Arial"/>
                <a:ea typeface="Arial"/>
                <a:cs typeface="Arial"/>
                <a:sym typeface="Arial"/>
                <a:rtl val="0"/>
              </a:defRPr>
            </a:lvl1pPr>
            <a:lvl2pPr marL="0" marR="0" indent="0" algn="l" rtl="0">
              <a:lnSpc>
                <a:spcPct val="100000"/>
              </a:lnSpc>
              <a:spcBef>
                <a:spcPts val="0"/>
              </a:spcBef>
              <a:spcAft>
                <a:spcPts val="0"/>
              </a:spcAft>
              <a:buClr>
                <a:srgbClr val="000000"/>
              </a:buClr>
              <a:buFont typeface="Arial"/>
              <a:buNone/>
              <a:defRPr sz="1800" b="0" i="0" u="none" strike="noStrike" cap="none" baseline="0"/>
            </a:lvl2pPr>
            <a:lvl3pPr marL="0" marR="0" indent="0" algn="l" rtl="0">
              <a:spcBef>
                <a:spcPts val="0"/>
              </a:spcBef>
              <a:defRPr sz="1800" b="0" i="0" u="none" strike="noStrike" cap="none" baseline="0"/>
            </a:lvl3pPr>
            <a:lvl4pPr marL="0" marR="0" indent="0" algn="l" rtl="0">
              <a:spcBef>
                <a:spcPts val="0"/>
              </a:spcBef>
              <a:defRPr sz="1800" b="0" i="0" u="none" strike="noStrike" cap="none" baseline="0"/>
            </a:lvl4pPr>
            <a:lvl5pPr marL="0" marR="0" indent="0" algn="l" rtl="0">
              <a:spcBef>
                <a:spcPts val="0"/>
              </a:spcBef>
              <a:defRPr sz="1800" b="0" i="0" u="none" strike="noStrike" cap="none" baseline="0"/>
            </a:lvl5pPr>
            <a:lvl6pPr marL="0" marR="0" indent="0" algn="l" rtl="0">
              <a:spcBef>
                <a:spcPts val="0"/>
              </a:spcBef>
              <a:defRPr sz="1800" b="0" i="0" u="none" strike="noStrike" cap="none" baseline="0"/>
            </a:lvl6pPr>
            <a:lvl7pPr marL="0" marR="0" indent="0" algn="l" rtl="0">
              <a:spcBef>
                <a:spcPts val="0"/>
              </a:spcBef>
              <a:defRPr sz="1800" b="0" i="0" u="none" strike="noStrike" cap="none" baseline="0"/>
            </a:lvl7pPr>
            <a:lvl8pPr marL="0" marR="0" indent="0" algn="l" rtl="0">
              <a:spcBef>
                <a:spcPts val="0"/>
              </a:spcBef>
              <a:defRPr sz="1800" b="0" i="0" u="none" strike="noStrike" cap="none" baseline="0"/>
            </a:lvl8pPr>
            <a:lvl9pPr marL="0" marR="0" indent="0" algn="l" rtl="0">
              <a:spcBef>
                <a:spcPts val="0"/>
              </a:spcBef>
              <a:defRPr sz="1800" b="0" i="0" u="none" strike="noStrike" cap="none" baseline="0"/>
            </a:lvl9pPr>
          </a:lstStyle>
          <a:p>
            <a:endParaRPr/>
          </a:p>
        </p:txBody>
      </p:sp>
      <p:sp>
        <p:nvSpPr>
          <p:cNvPr id="10" name="Shape 10"/>
          <p:cNvSpPr txBox="1">
            <a:spLocks noGrp="1"/>
          </p:cNvSpPr>
          <p:nvPr>
            <p:ph type="body" idx="1"/>
          </p:nvPr>
        </p:nvSpPr>
        <p:spPr>
          <a:xfrm>
            <a:off x="628650" y="1825625"/>
            <a:ext cx="7886700" cy="4351198"/>
          </a:xfrm>
          <a:prstGeom prst="rect">
            <a:avLst/>
          </a:prstGeom>
          <a:noFill/>
          <a:ln>
            <a:noFill/>
          </a:ln>
        </p:spPr>
        <p:txBody>
          <a:bodyPr lIns="91425" tIns="91425" rIns="91425" bIns="91425" anchor="t" anchorCtr="0"/>
          <a:lstStyle>
            <a:lvl1pPr marL="228600" marR="0" indent="127000" algn="l" rtl="0">
              <a:lnSpc>
                <a:spcPct val="90000"/>
              </a:lnSpc>
              <a:spcBef>
                <a:spcPts val="1000"/>
              </a:spcBef>
              <a:spcAft>
                <a:spcPts val="0"/>
              </a:spcAft>
              <a:buClr>
                <a:schemeClr val="dk1"/>
              </a:buClr>
              <a:buFont typeface="Calibri"/>
              <a:buChar char="•"/>
              <a:defRPr sz="1400" b="0" i="0" u="none" strike="noStrike" cap="none" baseline="0">
                <a:solidFill>
                  <a:srgbClr val="000000"/>
                </a:solidFill>
                <a:latin typeface="Arial"/>
                <a:ea typeface="Arial"/>
                <a:cs typeface="Arial"/>
                <a:sym typeface="Arial"/>
                <a:rtl val="0"/>
              </a:defRPr>
            </a:lvl1pPr>
            <a:lvl2pPr marL="685800" marR="0" indent="101600" algn="l" rtl="0">
              <a:lnSpc>
                <a:spcPct val="90000"/>
              </a:lnSpc>
              <a:spcBef>
                <a:spcPts val="500"/>
              </a:spcBef>
              <a:spcAft>
                <a:spcPts val="0"/>
              </a:spcAft>
              <a:buClr>
                <a:schemeClr val="dk1"/>
              </a:buClr>
              <a:buFont typeface="Calibri"/>
              <a:buChar char="•"/>
              <a:defRPr sz="1400" b="0" i="0" u="none" strike="noStrike" cap="none" baseline="0">
                <a:solidFill>
                  <a:srgbClr val="000000"/>
                </a:solidFill>
                <a:latin typeface="Arial"/>
                <a:ea typeface="Arial"/>
                <a:cs typeface="Arial"/>
                <a:sym typeface="Arial"/>
                <a:rtl val="0"/>
              </a:defRPr>
            </a:lvl2pPr>
            <a:lvl3pPr marL="1143000" marR="0" indent="76200" algn="l" rtl="0">
              <a:lnSpc>
                <a:spcPct val="90000"/>
              </a:lnSpc>
              <a:spcBef>
                <a:spcPts val="500"/>
              </a:spcBef>
              <a:spcAft>
                <a:spcPts val="0"/>
              </a:spcAft>
              <a:buClr>
                <a:schemeClr val="dk1"/>
              </a:buClr>
              <a:buFont typeface="Calibri"/>
              <a:buChar char="•"/>
              <a:defRPr sz="1400" b="0" i="0" u="none" strike="noStrike" cap="none" baseline="0">
                <a:solidFill>
                  <a:srgbClr val="000000"/>
                </a:solidFill>
                <a:latin typeface="Arial"/>
                <a:ea typeface="Arial"/>
                <a:cs typeface="Arial"/>
                <a:sym typeface="Arial"/>
                <a:rtl val="0"/>
              </a:defRPr>
            </a:lvl3pPr>
            <a:lvl4pPr marL="1600200" marR="0" indent="63500" algn="l" rtl="0">
              <a:lnSpc>
                <a:spcPct val="90000"/>
              </a:lnSpc>
              <a:spcBef>
                <a:spcPts val="500"/>
              </a:spcBef>
              <a:spcAft>
                <a:spcPts val="0"/>
              </a:spcAft>
              <a:buClr>
                <a:schemeClr val="dk1"/>
              </a:buClr>
              <a:buFont typeface="Calibri"/>
              <a:buChar char="•"/>
              <a:defRPr sz="1400" b="0" i="0" u="none" strike="noStrike" cap="none" baseline="0">
                <a:solidFill>
                  <a:srgbClr val="000000"/>
                </a:solidFill>
                <a:latin typeface="Arial"/>
                <a:ea typeface="Arial"/>
                <a:cs typeface="Arial"/>
                <a:sym typeface="Arial"/>
                <a:rtl val="0"/>
              </a:defRPr>
            </a:lvl4pPr>
            <a:lvl5pPr marL="2057400" marR="0" indent="63500" algn="l" rtl="0">
              <a:lnSpc>
                <a:spcPct val="90000"/>
              </a:lnSpc>
              <a:spcBef>
                <a:spcPts val="500"/>
              </a:spcBef>
              <a:spcAft>
                <a:spcPts val="0"/>
              </a:spcAft>
              <a:buClr>
                <a:schemeClr val="dk1"/>
              </a:buClr>
              <a:buFont typeface="Calibri"/>
              <a:buChar char="•"/>
              <a:defRPr sz="1400" b="0" i="0" u="none" strike="noStrike" cap="none" baseline="0">
                <a:solidFill>
                  <a:srgbClr val="000000"/>
                </a:solidFill>
                <a:latin typeface="Arial"/>
                <a:ea typeface="Arial"/>
                <a:cs typeface="Arial"/>
                <a:sym typeface="Arial"/>
                <a:rtl val="0"/>
              </a:defRPr>
            </a:lvl5pPr>
            <a:lvl6pPr marL="2514600" marR="0" indent="63500" algn="l" rtl="0">
              <a:lnSpc>
                <a:spcPct val="90000"/>
              </a:lnSpc>
              <a:spcBef>
                <a:spcPts val="500"/>
              </a:spcBef>
              <a:spcAft>
                <a:spcPts val="0"/>
              </a:spcAft>
              <a:buClr>
                <a:schemeClr val="dk1"/>
              </a:buClr>
              <a:buFont typeface="Calibri"/>
              <a:buChar char="•"/>
              <a:defRPr sz="1400" b="0" i="0" u="none" strike="noStrike" cap="none" baseline="0">
                <a:solidFill>
                  <a:srgbClr val="000000"/>
                </a:solidFill>
                <a:latin typeface="Arial"/>
                <a:ea typeface="Arial"/>
                <a:cs typeface="Arial"/>
                <a:sym typeface="Arial"/>
                <a:rtl val="0"/>
              </a:defRPr>
            </a:lvl6pPr>
            <a:lvl7pPr marL="2971800" marR="0" indent="63500" algn="l" rtl="0">
              <a:lnSpc>
                <a:spcPct val="90000"/>
              </a:lnSpc>
              <a:spcBef>
                <a:spcPts val="500"/>
              </a:spcBef>
              <a:spcAft>
                <a:spcPts val="0"/>
              </a:spcAft>
              <a:buClr>
                <a:schemeClr val="dk1"/>
              </a:buClr>
              <a:buFont typeface="Calibri"/>
              <a:buChar char="•"/>
              <a:defRPr sz="1400" b="0" i="0" u="none" strike="noStrike" cap="none" baseline="0">
                <a:solidFill>
                  <a:srgbClr val="000000"/>
                </a:solidFill>
                <a:latin typeface="Arial"/>
                <a:ea typeface="Arial"/>
                <a:cs typeface="Arial"/>
                <a:sym typeface="Arial"/>
                <a:rtl val="0"/>
              </a:defRPr>
            </a:lvl7pPr>
            <a:lvl8pPr marL="3429000" marR="0" indent="63500" algn="l" rtl="0">
              <a:lnSpc>
                <a:spcPct val="90000"/>
              </a:lnSpc>
              <a:spcBef>
                <a:spcPts val="500"/>
              </a:spcBef>
              <a:spcAft>
                <a:spcPts val="0"/>
              </a:spcAft>
              <a:buClr>
                <a:schemeClr val="dk1"/>
              </a:buClr>
              <a:buFont typeface="Calibri"/>
              <a:buChar char="•"/>
              <a:defRPr sz="1400" b="0" i="0" u="none" strike="noStrike" cap="none" baseline="0">
                <a:solidFill>
                  <a:srgbClr val="000000"/>
                </a:solidFill>
                <a:latin typeface="Arial"/>
                <a:ea typeface="Arial"/>
                <a:cs typeface="Arial"/>
                <a:sym typeface="Arial"/>
                <a:rtl val="0"/>
              </a:defRPr>
            </a:lvl8pPr>
            <a:lvl9pPr marL="3886200" marR="0" indent="63500" algn="l" rtl="0">
              <a:lnSpc>
                <a:spcPct val="90000"/>
              </a:lnSpc>
              <a:spcBef>
                <a:spcPts val="500"/>
              </a:spcBef>
              <a:spcAft>
                <a:spcPts val="0"/>
              </a:spcAft>
              <a:buClr>
                <a:schemeClr val="dk1"/>
              </a:buClr>
              <a:buFont typeface="Calibri"/>
              <a:buChar char="•"/>
              <a:defRPr sz="1400" b="0" i="0" u="none" strike="noStrike" cap="none" baseline="0">
                <a:solidFill>
                  <a:srgbClr val="000000"/>
                </a:solidFill>
                <a:latin typeface="Arial"/>
                <a:ea typeface="Arial"/>
                <a:cs typeface="Arial"/>
                <a:sym typeface="Arial"/>
                <a:rtl val="0"/>
              </a:defRPr>
            </a:lvl9pPr>
          </a:lstStyle>
          <a:p>
            <a:endParaRPr/>
          </a:p>
        </p:txBody>
      </p:sp>
      <p:sp>
        <p:nvSpPr>
          <p:cNvPr id="11" name="Shape 11"/>
          <p:cNvSpPr txBox="1">
            <a:spLocks noGrp="1"/>
          </p:cNvSpPr>
          <p:nvPr>
            <p:ph type="dt" idx="10"/>
          </p:nvPr>
        </p:nvSpPr>
        <p:spPr>
          <a:xfrm>
            <a:off x="628650" y="6356351"/>
            <a:ext cx="2057400" cy="365099"/>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1pPr>
            <a:lvl2pPr marL="4572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2pPr>
            <a:lvl3pPr marL="9144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3pPr>
            <a:lvl4pPr marL="13716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4pPr>
            <a:lvl5pPr marL="18288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5pPr>
            <a:lvl6pPr marL="22860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6pPr>
            <a:lvl7pPr marL="27432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7pPr>
            <a:lvl8pPr marL="32004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8pPr>
            <a:lvl9pPr marL="36576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9pPr>
          </a:lstStyle>
          <a:p>
            <a:endParaRPr/>
          </a:p>
        </p:txBody>
      </p:sp>
      <p:sp>
        <p:nvSpPr>
          <p:cNvPr id="12" name="Shape 12"/>
          <p:cNvSpPr txBox="1">
            <a:spLocks noGrp="1"/>
          </p:cNvSpPr>
          <p:nvPr>
            <p:ph type="ftr" idx="11"/>
          </p:nvPr>
        </p:nvSpPr>
        <p:spPr>
          <a:xfrm>
            <a:off x="3028950" y="6356351"/>
            <a:ext cx="3086098" cy="365099"/>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1pPr>
            <a:lvl2pPr marL="4572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2pPr>
            <a:lvl3pPr marL="9144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3pPr>
            <a:lvl4pPr marL="13716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4pPr>
            <a:lvl5pPr marL="18288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5pPr>
            <a:lvl6pPr marL="22860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6pPr>
            <a:lvl7pPr marL="27432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7pPr>
            <a:lvl8pPr marL="32004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8pPr>
            <a:lvl9pPr marL="365760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9pPr>
          </a:lstStyle>
          <a:p>
            <a:endParaRPr/>
          </a:p>
        </p:txBody>
      </p:sp>
      <p:sp>
        <p:nvSpPr>
          <p:cNvPr id="13" name="Shape 13"/>
          <p:cNvSpPr txBox="1">
            <a:spLocks noGrp="1"/>
          </p:cNvSpPr>
          <p:nvPr>
            <p:ph type="sldNum" idx="12"/>
          </p:nvPr>
        </p:nvSpPr>
        <p:spPr>
          <a:xfrm>
            <a:off x="6457950" y="6356351"/>
            <a:ext cx="2057400" cy="365099"/>
          </a:xfrm>
          <a:prstGeom prst="rect">
            <a:avLst/>
          </a:prstGeom>
          <a:noFill/>
          <a:ln>
            <a:noFill/>
          </a:ln>
        </p:spPr>
        <p:txBody>
          <a:bodyPr lIns="91425" tIns="91425" rIns="91425" bIns="91425" anchor="ctr" anchorCtr="0">
            <a:noAutofit/>
          </a:bodyPr>
          <a:lstStyle/>
          <a:p>
            <a:pPr marL="0" marR="0" lvl="0" indent="0" algn="r" rtl="0">
              <a:lnSpc>
                <a:spcPct val="100000"/>
              </a:lnSpc>
              <a:spcBef>
                <a:spcPts val="0"/>
              </a:spcBef>
              <a:spcAft>
                <a:spcPts val="0"/>
              </a:spcAft>
              <a:buClr>
                <a:srgbClr val="000000"/>
              </a:buClr>
              <a:buFont typeface="Arial"/>
              <a:buNone/>
            </a:pPr>
            <a:endParaRPr sz="1400" b="0" i="0" u="none" strike="noStrike" cap="none" baseline="0">
              <a:solidFill>
                <a:srgbClr val="000000"/>
              </a:solidFill>
              <a:latin typeface="Arial"/>
              <a:ea typeface="Arial"/>
              <a:cs typeface="Arial"/>
              <a:sym typeface="Arial"/>
              <a:rtl val="0"/>
            </a:endParaRPr>
          </a:p>
        </p:txBody>
      </p:sp>
    </p:spTree>
  </p:cSld>
  <p:clrMap bg1="lt1" tx1="dk1" bg2="dk2" tx2="lt2" accent1="accent1" accent2="accent2" accent3="accent3" accent4="accent4" accent5="accent5" accent6="accent6" hlink="hlink" folHlink="folHlink"/>
  <p:sldLayoutIdLst>
    <p:sldLayoutId id="2147483648" r:id="rId1"/>
    <p:sldLayoutId id="2147483656" r:id="rId2"/>
    <p:sldLayoutId id="2147483657" r:id="rId3"/>
    <p:sldLayoutId id="2147483658" r:id="rId4"/>
    <p:sldLayoutId id="2147483662" r:id="rId5"/>
    <p:sldLayoutId id="2147483663" r:id="rId6"/>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90" name="Shape 90"/>
          <p:cNvSpPr/>
          <p:nvPr/>
        </p:nvSpPr>
        <p:spPr>
          <a:xfrm>
            <a:off x="0" y="5943600"/>
            <a:ext cx="9144000" cy="914099"/>
          </a:xfrm>
          <a:prstGeom prst="rect">
            <a:avLst/>
          </a:prstGeom>
          <a:solidFill>
            <a:srgbClr val="17B193"/>
          </a:solidFill>
          <a:ln>
            <a:noFill/>
          </a:ln>
        </p:spPr>
        <p:txBody>
          <a:bodyPr lIns="91425" tIns="91425" rIns="91425" bIns="91425" anchor="ctr" anchorCtr="0">
            <a:noAutofit/>
          </a:bodyPr>
          <a:lstStyle/>
          <a:p>
            <a:pPr marL="0" marR="0" lvl="0" indent="0" algn="ctr" rtl="0">
              <a:lnSpc>
                <a:spcPct val="100000"/>
              </a:lnSpc>
              <a:spcBef>
                <a:spcPts val="0"/>
              </a:spcBef>
              <a:spcAft>
                <a:spcPts val="0"/>
              </a:spcAft>
              <a:buClr>
                <a:srgbClr val="000000"/>
              </a:buClr>
              <a:buFont typeface="Arial"/>
              <a:buNone/>
            </a:pPr>
            <a:r>
              <a:rPr lang="ru-RU" sz="1400" b="0" i="0" u="none" strike="noStrike" cap="none" baseline="0" dirty="0" smtClean="0">
                <a:solidFill>
                  <a:srgbClr val="000000"/>
                </a:solidFill>
                <a:latin typeface="Times New Roman" panose="02020603050405020304" pitchFamily="18" charset="0"/>
                <a:cs typeface="Times New Roman" panose="02020603050405020304" pitchFamily="18" charset="0"/>
                <a:sym typeface="Arial"/>
                <a:rtl val="0"/>
              </a:rPr>
              <a:t>Екатеринбург - 2022</a:t>
            </a:r>
            <a:endParaRPr sz="1400" b="0" i="0" u="none" strike="noStrike" cap="none" baseline="0" dirty="0">
              <a:solidFill>
                <a:srgbClr val="000000"/>
              </a:solidFill>
              <a:latin typeface="Times New Roman" panose="02020603050405020304" pitchFamily="18" charset="0"/>
              <a:cs typeface="Times New Roman" panose="02020603050405020304" pitchFamily="18" charset="0"/>
              <a:sym typeface="Arial"/>
              <a:rtl val="0"/>
            </a:endParaRPr>
          </a:p>
        </p:txBody>
      </p:sp>
      <p:sp>
        <p:nvSpPr>
          <p:cNvPr id="91" name="Shape 91"/>
          <p:cNvSpPr/>
          <p:nvPr/>
        </p:nvSpPr>
        <p:spPr>
          <a:xfrm>
            <a:off x="0" y="1"/>
            <a:ext cx="9144000" cy="5943600"/>
          </a:xfrm>
          <a:prstGeom prst="rect">
            <a:avLst/>
          </a:prstGeom>
          <a:solidFill>
            <a:srgbClr val="17B193"/>
          </a:solid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a:solidFill>
                <a:srgbClr val="17B193"/>
              </a:solidFill>
              <a:latin typeface="Arial"/>
              <a:ea typeface="Arial"/>
              <a:cs typeface="Arial"/>
              <a:sym typeface="Arial"/>
              <a:rtl val="0"/>
            </a:endParaRPr>
          </a:p>
        </p:txBody>
      </p:sp>
      <p:sp>
        <p:nvSpPr>
          <p:cNvPr id="93" name="Shape 93"/>
          <p:cNvSpPr txBox="1"/>
          <p:nvPr/>
        </p:nvSpPr>
        <p:spPr>
          <a:xfrm>
            <a:off x="463525" y="1736099"/>
            <a:ext cx="8223300" cy="1354551"/>
          </a:xfrm>
          <a:prstGeom prst="rect">
            <a:avLst/>
          </a:prstGeom>
          <a:noFill/>
          <a:ln>
            <a:noFill/>
          </a:ln>
        </p:spPr>
        <p:txBody>
          <a:bodyPr lIns="91425" tIns="45700" rIns="91425" bIns="45700" anchor="t" anchorCtr="0">
            <a:noAutofit/>
          </a:bodyPr>
          <a:lstStyle/>
          <a:p>
            <a:pPr lvl="0" algn="ctr">
              <a:lnSpc>
                <a:spcPct val="115000"/>
              </a:lnSpc>
              <a:buClr>
                <a:schemeClr val="dk1"/>
              </a:buClr>
              <a:buSzPct val="25000"/>
            </a:pPr>
            <a:r>
              <a:rPr lang="ru-RU" sz="2800" b="1" dirty="0" smtClean="0">
                <a:solidFill>
                  <a:schemeClr val="tx1"/>
                </a:solidFill>
                <a:latin typeface="Times New Roman" panose="02020603050405020304" pitchFamily="18" charset="0"/>
                <a:cs typeface="Times New Roman" panose="02020603050405020304" pitchFamily="18" charset="0"/>
              </a:rPr>
              <a:t>Эффективность диатомита </a:t>
            </a:r>
            <a:br>
              <a:rPr lang="ru-RU" sz="2800" b="1" dirty="0" smtClean="0">
                <a:solidFill>
                  <a:schemeClr val="tx1"/>
                </a:solidFill>
                <a:latin typeface="Times New Roman" panose="02020603050405020304" pitchFamily="18" charset="0"/>
                <a:cs typeface="Times New Roman" panose="02020603050405020304" pitchFamily="18" charset="0"/>
              </a:rPr>
            </a:br>
            <a:r>
              <a:rPr lang="ru-RU" sz="2800" b="1" dirty="0" smtClean="0">
                <a:solidFill>
                  <a:schemeClr val="tx1"/>
                </a:solidFill>
                <a:latin typeface="Times New Roman" panose="02020603050405020304" pitchFamily="18" charset="0"/>
                <a:cs typeface="Times New Roman" panose="02020603050405020304" pitchFamily="18" charset="0"/>
              </a:rPr>
              <a:t>в качестве удобрения при возделывании сельскохозяйственных культур</a:t>
            </a:r>
            <a:endParaRPr lang="ru-RU" sz="2800" b="1" i="0" u="none" strike="noStrike" cap="none" baseline="0" dirty="0">
              <a:solidFill>
                <a:schemeClr val="tx1"/>
              </a:solidFill>
              <a:latin typeface="Times New Roman" panose="02020603050405020304" pitchFamily="18" charset="0"/>
              <a:cs typeface="Times New Roman" panose="02020603050405020304" pitchFamily="18" charset="0"/>
              <a:sym typeface="Arial"/>
              <a:rtl val="0"/>
            </a:endParaRPr>
          </a:p>
        </p:txBody>
      </p:sp>
      <p:sp>
        <p:nvSpPr>
          <p:cNvPr id="94" name="Shape 94"/>
          <p:cNvSpPr txBox="1"/>
          <p:nvPr/>
        </p:nvSpPr>
        <p:spPr>
          <a:xfrm>
            <a:off x="4486274" y="3676650"/>
            <a:ext cx="4735753" cy="953739"/>
          </a:xfrm>
          <a:prstGeom prst="rect">
            <a:avLst/>
          </a:prstGeom>
          <a:noFill/>
          <a:ln>
            <a:noFill/>
          </a:ln>
        </p:spPr>
        <p:txBody>
          <a:bodyPr lIns="91425" tIns="45700" rIns="91425" bIns="45700" anchor="t" anchorCtr="0">
            <a:noAutofit/>
          </a:bodyPr>
          <a:lstStyle/>
          <a:p>
            <a:pPr marL="0" marR="0" lvl="0" indent="0" rtl="0">
              <a:lnSpc>
                <a:spcPct val="100000"/>
              </a:lnSpc>
              <a:spcBef>
                <a:spcPts val="0"/>
              </a:spcBef>
              <a:spcAft>
                <a:spcPts val="0"/>
              </a:spcAft>
              <a:buClr>
                <a:schemeClr val="lt1"/>
              </a:buClr>
              <a:buSzPct val="25000"/>
              <a:buFont typeface="Calibri"/>
              <a:buNone/>
            </a:pPr>
            <a:r>
              <a:rPr lang="ru-RU" sz="1600" b="1" i="0" u="none" strike="noStrike" cap="none" baseline="0" dirty="0" smtClean="0">
                <a:solidFill>
                  <a:schemeClr val="tx1"/>
                </a:solidFill>
                <a:latin typeface="Times New Roman" panose="02020603050405020304" pitchFamily="18" charset="0"/>
                <a:cs typeface="Times New Roman" panose="02020603050405020304" pitchFamily="18" charset="0"/>
                <a:sym typeface="Arial"/>
                <a:rtl val="0"/>
              </a:rPr>
              <a:t>Докладчик</a:t>
            </a:r>
            <a:r>
              <a:rPr lang="ru-RU" sz="1600" b="0" i="0" u="none" strike="noStrike" cap="none" baseline="0" dirty="0" smtClean="0">
                <a:solidFill>
                  <a:schemeClr val="tx1"/>
                </a:solidFill>
                <a:latin typeface="Times New Roman" panose="02020603050405020304" pitchFamily="18" charset="0"/>
                <a:cs typeface="Times New Roman" panose="02020603050405020304" pitchFamily="18" charset="0"/>
                <a:sym typeface="Arial"/>
                <a:rtl val="0"/>
              </a:rPr>
              <a:t>:</a:t>
            </a:r>
            <a:br>
              <a:rPr lang="ru-RU" sz="1600" b="0" i="0" u="none" strike="noStrike" cap="none" baseline="0" dirty="0" smtClean="0">
                <a:solidFill>
                  <a:schemeClr val="tx1"/>
                </a:solidFill>
                <a:latin typeface="Times New Roman" panose="02020603050405020304" pitchFamily="18" charset="0"/>
                <a:cs typeface="Times New Roman" panose="02020603050405020304" pitchFamily="18" charset="0"/>
                <a:sym typeface="Arial"/>
                <a:rtl val="0"/>
              </a:rPr>
            </a:br>
            <a:r>
              <a:rPr lang="ru-RU" sz="1600" b="0" i="0" u="none" strike="noStrike" cap="none" baseline="0" dirty="0" smtClean="0">
                <a:solidFill>
                  <a:schemeClr val="tx1"/>
                </a:solidFill>
                <a:latin typeface="Times New Roman" panose="02020603050405020304" pitchFamily="18" charset="0"/>
                <a:cs typeface="Times New Roman" panose="02020603050405020304" pitchFamily="18" charset="0"/>
                <a:sym typeface="Arial"/>
                <a:rtl val="0"/>
              </a:rPr>
              <a:t>Проректор</a:t>
            </a:r>
            <a:r>
              <a:rPr lang="ru-RU" sz="1600" b="0" i="0" u="none" strike="noStrike" cap="none" dirty="0" smtClean="0">
                <a:solidFill>
                  <a:schemeClr val="tx1"/>
                </a:solidFill>
                <a:latin typeface="Times New Roman" panose="02020603050405020304" pitchFamily="18" charset="0"/>
                <a:cs typeface="Times New Roman" panose="02020603050405020304" pitchFamily="18" charset="0"/>
                <a:sym typeface="Arial"/>
                <a:rtl val="0"/>
              </a:rPr>
              <a:t> по научной работе и инновациям</a:t>
            </a:r>
            <a:br>
              <a:rPr lang="ru-RU" sz="1600" b="0" i="0" u="none" strike="noStrike" cap="none" dirty="0" smtClean="0">
                <a:solidFill>
                  <a:schemeClr val="tx1"/>
                </a:solidFill>
                <a:latin typeface="Times New Roman" panose="02020603050405020304" pitchFamily="18" charset="0"/>
                <a:cs typeface="Times New Roman" panose="02020603050405020304" pitchFamily="18" charset="0"/>
                <a:sym typeface="Arial"/>
                <a:rtl val="0"/>
              </a:rPr>
            </a:br>
            <a:r>
              <a:rPr lang="ru-RU" sz="1600" b="1" i="0" u="none" strike="noStrike" cap="none" dirty="0" smtClean="0">
                <a:solidFill>
                  <a:schemeClr val="tx1"/>
                </a:solidFill>
                <a:latin typeface="Times New Roman" panose="02020603050405020304" pitchFamily="18" charset="0"/>
                <a:cs typeface="Times New Roman" panose="02020603050405020304" pitchFamily="18" charset="0"/>
                <a:sym typeface="Arial"/>
                <a:rtl val="0"/>
              </a:rPr>
              <a:t>Карпухин Михаил Юрьевич</a:t>
            </a:r>
            <a:endParaRPr lang="ru-RU" sz="1600" b="1" i="0" u="none" strike="noStrike" cap="none" baseline="0" dirty="0">
              <a:solidFill>
                <a:schemeClr val="tx1"/>
              </a:solidFill>
              <a:latin typeface="Times New Roman" panose="02020603050405020304" pitchFamily="18" charset="0"/>
              <a:cs typeface="Times New Roman" panose="02020603050405020304" pitchFamily="18" charset="0"/>
              <a:sym typeface="Arial"/>
              <a:rtl val="0"/>
            </a:endParaRPr>
          </a:p>
        </p:txBody>
      </p:sp>
      <p:sp>
        <p:nvSpPr>
          <p:cNvPr id="16" name="Прямоугольник 15">
            <a:extLst>
              <a:ext uri="{FF2B5EF4-FFF2-40B4-BE49-F238E27FC236}">
                <a16:creationId xmlns:a16="http://schemas.microsoft.com/office/drawing/2014/main" id="{6A669B5D-738B-034C-8D4F-9A6AE0C49EB6}"/>
              </a:ext>
            </a:extLst>
          </p:cNvPr>
          <p:cNvSpPr/>
          <p:nvPr/>
        </p:nvSpPr>
        <p:spPr>
          <a:xfrm>
            <a:off x="6087844" y="132523"/>
            <a:ext cx="3056156" cy="954107"/>
          </a:xfrm>
          <a:prstGeom prst="rect">
            <a:avLst/>
          </a:prstGeom>
        </p:spPr>
        <p:txBody>
          <a:bodyPr wrap="square">
            <a:spAutoFit/>
          </a:bodyPr>
          <a:lstStyle/>
          <a:p>
            <a:pPr marL="539750"/>
            <a:r>
              <a:rPr lang="ru-RU" b="1" spc="-1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ФГБОУ ВО «Уральский</a:t>
            </a:r>
            <a:endParaRPr lang="ru-RU" b="1" spc="-1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marL="539750"/>
            <a:r>
              <a:rPr lang="ru-RU" b="1" spc="-10" dirty="0">
                <a:solidFill>
                  <a:schemeClr val="tx1"/>
                </a:solidFill>
                <a:latin typeface="Times New Roman" panose="02020603050405020304" pitchFamily="18" charset="0"/>
                <a:ea typeface="Arial" panose="020B0604020202020204" pitchFamily="34" charset="0"/>
                <a:cs typeface="Times New Roman" panose="02020603050405020304" pitchFamily="18" charset="0"/>
              </a:rPr>
              <a:t>г</a:t>
            </a:r>
            <a:r>
              <a:rPr lang="ru-RU" b="1" spc="-1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осударственный</a:t>
            </a:r>
          </a:p>
          <a:p>
            <a:pPr marL="539750"/>
            <a:r>
              <a:rPr lang="ru-RU" b="1" spc="-10" dirty="0">
                <a:solidFill>
                  <a:schemeClr val="tx1"/>
                </a:solidFill>
                <a:latin typeface="Times New Roman" panose="02020603050405020304" pitchFamily="18" charset="0"/>
                <a:ea typeface="Arial" panose="020B0604020202020204" pitchFamily="34" charset="0"/>
                <a:cs typeface="Times New Roman" panose="02020603050405020304" pitchFamily="18" charset="0"/>
              </a:rPr>
              <a:t>аграрный</a:t>
            </a:r>
          </a:p>
          <a:p>
            <a:pPr marL="539750"/>
            <a:r>
              <a:rPr lang="ru-RU" b="1" spc="-10" dirty="0" smtClean="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Университет»</a:t>
            </a:r>
            <a:endParaRPr lang="ru-RU" b="1" spc="-1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endParaRPr>
          </a:p>
        </p:txBody>
      </p:sp>
      <p:pic>
        <p:nvPicPr>
          <p:cNvPr id="9" name="Рисунок 8"/>
          <p:cNvPicPr/>
          <p:nvPr/>
        </p:nvPicPr>
        <p:blipFill>
          <a:blip r:embed="rId3" cstate="print">
            <a:extLst>
              <a:ext uri="{28A0092B-C50C-407E-A947-70E740481C1C}">
                <a14:useLocalDpi xmlns:a14="http://schemas.microsoft.com/office/drawing/2010/main" val="0"/>
              </a:ext>
            </a:extLst>
          </a:blip>
          <a:stretch>
            <a:fillRect/>
          </a:stretch>
        </p:blipFill>
        <p:spPr>
          <a:xfrm>
            <a:off x="5750351" y="220325"/>
            <a:ext cx="794600" cy="802836"/>
          </a:xfrm>
          <a:prstGeom prst="rect">
            <a:avLst/>
          </a:prstGeom>
        </p:spPr>
      </p:pic>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Заголовок 1"/>
          <p:cNvSpPr txBox="1">
            <a:spLocks/>
          </p:cNvSpPr>
          <p:nvPr/>
        </p:nvSpPr>
        <p:spPr>
          <a:xfrm>
            <a:off x="537328" y="1049804"/>
            <a:ext cx="7786541" cy="529568"/>
          </a:xfrm>
          <a:prstGeom prst="rect">
            <a:avLst/>
          </a:prstGeom>
        </p:spPr>
        <p:txBody>
          <a:bodyPr vert="horz" lIns="68580" tIns="34290" rIns="68580" bIns="3429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ru-RU" sz="1400" b="1"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8" name="Прямоугольник 17">
            <a:extLst>
              <a:ext uri="{FF2B5EF4-FFF2-40B4-BE49-F238E27FC236}">
                <a16:creationId xmlns:a16="http://schemas.microsoft.com/office/drawing/2014/main" id="{89B07B76-6E6D-8B40-BC5A-D5CFCCB9A3E7}"/>
              </a:ext>
            </a:extLst>
          </p:cNvPr>
          <p:cNvSpPr/>
          <p:nvPr/>
        </p:nvSpPr>
        <p:spPr>
          <a:xfrm>
            <a:off x="7192486" y="241286"/>
            <a:ext cx="1781832" cy="784830"/>
          </a:xfrm>
          <a:prstGeom prst="rect">
            <a:avLst/>
          </a:prstGeom>
        </p:spPr>
        <p:txBody>
          <a:bodyPr wrap="square">
            <a:spAutoFit/>
          </a:bodyPr>
          <a:lstStyle/>
          <a:p>
            <a:pPr marL="539750"/>
            <a:r>
              <a:rPr lang="ru-RU" sz="900" b="1" dirty="0" smtClean="0">
                <a:solidFill>
                  <a:srgbClr val="009193"/>
                </a:solidFill>
                <a:latin typeface="Times New Roman" panose="02020603050405020304" pitchFamily="18" charset="0"/>
                <a:ea typeface="Calibri" panose="020F0502020204030204" pitchFamily="34" charset="0"/>
                <a:cs typeface="Times New Roman" panose="02020603050405020304" pitchFamily="18" charset="0"/>
              </a:rPr>
              <a:t>ФГБОУ ВО «Уральский</a:t>
            </a:r>
            <a:endParaRPr lang="ru-RU" sz="900" b="1" dirty="0">
              <a:solidFill>
                <a:srgbClr val="009193"/>
              </a:solidFill>
              <a:latin typeface="Times New Roman" panose="02020603050405020304" pitchFamily="18" charset="0"/>
              <a:ea typeface="Calibri" panose="020F0502020204030204" pitchFamily="34" charset="0"/>
              <a:cs typeface="Times New Roman" panose="02020603050405020304" pitchFamily="18" charset="0"/>
            </a:endParaRP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г</a:t>
            </a:r>
            <a:r>
              <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осударственный</a:t>
            </a: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аграрный</a:t>
            </a:r>
          </a:p>
          <a:p>
            <a:pPr marL="539750"/>
            <a:r>
              <a:rPr lang="ru-RU" sz="900" b="1" dirty="0" smtClean="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Университет»</a:t>
            </a:r>
            <a:endPar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endParaRPr>
          </a:p>
        </p:txBody>
      </p:sp>
      <p:pic>
        <p:nvPicPr>
          <p:cNvPr id="19" name="Рисунок 18"/>
          <p:cNvPicPr/>
          <p:nvPr/>
        </p:nvPicPr>
        <p:blipFill>
          <a:blip r:embed="rId3" cstate="print">
            <a:extLst>
              <a:ext uri="{28A0092B-C50C-407E-A947-70E740481C1C}">
                <a14:useLocalDpi xmlns:a14="http://schemas.microsoft.com/office/drawing/2010/main" val="0"/>
              </a:ext>
            </a:extLst>
          </a:blip>
          <a:stretch>
            <a:fillRect/>
          </a:stretch>
        </p:blipFill>
        <p:spPr>
          <a:xfrm>
            <a:off x="7284875" y="323887"/>
            <a:ext cx="445105" cy="518658"/>
          </a:xfrm>
          <a:prstGeom prst="rect">
            <a:avLst/>
          </a:prstGeom>
        </p:spPr>
      </p:pic>
      <p:sp>
        <p:nvSpPr>
          <p:cNvPr id="2" name="Заголовок 1"/>
          <p:cNvSpPr>
            <a:spLocks noGrp="1"/>
          </p:cNvSpPr>
          <p:nvPr>
            <p:ph type="title"/>
          </p:nvPr>
        </p:nvSpPr>
        <p:spPr>
          <a:xfrm>
            <a:off x="430097" y="1085850"/>
            <a:ext cx="8392801" cy="638579"/>
          </a:xfrm>
        </p:spPr>
        <p:txBody>
          <a:bodyPr/>
          <a:lstStyle/>
          <a:p>
            <a:pPr algn="just">
              <a:lnSpc>
                <a:spcPct val="150000"/>
              </a:lnSpc>
            </a:pPr>
            <a:r>
              <a:rPr lang="ru-RU" sz="1600" dirty="0" smtClean="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В количественном отношении (табл.4) на одном растении картофеля обнаружено от 15,9 до 16,6 шт. клубней.</a:t>
            </a:r>
            <a:endParaRPr lang="ru-RU" dirty="0"/>
          </a:p>
        </p:txBody>
      </p:sp>
      <p:graphicFrame>
        <p:nvGraphicFramePr>
          <p:cNvPr id="7" name="Объект 6"/>
          <p:cNvGraphicFramePr>
            <a:graphicFrameLocks noGrp="1"/>
          </p:cNvGraphicFramePr>
          <p:nvPr>
            <p:ph idx="1"/>
            <p:extLst>
              <p:ext uri="{D42A27DB-BD31-4B8C-83A1-F6EECF244321}">
                <p14:modId xmlns:p14="http://schemas.microsoft.com/office/powerpoint/2010/main" val="3048770938"/>
              </p:ext>
            </p:extLst>
          </p:nvPr>
        </p:nvGraphicFramePr>
        <p:xfrm>
          <a:off x="537332" y="1971677"/>
          <a:ext cx="8187569" cy="3009898"/>
        </p:xfrm>
        <a:graphic>
          <a:graphicData uri="http://schemas.openxmlformats.org/drawingml/2006/table">
            <a:tbl>
              <a:tblPr firstRow="1" firstCol="1" bandRow="1"/>
              <a:tblGrid>
                <a:gridCol w="567282">
                  <a:extLst>
                    <a:ext uri="{9D8B030D-6E8A-4147-A177-3AD203B41FA5}">
                      <a16:colId xmlns:a16="http://schemas.microsoft.com/office/drawing/2014/main" val="418773491"/>
                    </a:ext>
                  </a:extLst>
                </a:gridCol>
                <a:gridCol w="2057686">
                  <a:extLst>
                    <a:ext uri="{9D8B030D-6E8A-4147-A177-3AD203B41FA5}">
                      <a16:colId xmlns:a16="http://schemas.microsoft.com/office/drawing/2014/main" val="2228938500"/>
                    </a:ext>
                  </a:extLst>
                </a:gridCol>
                <a:gridCol w="1314450">
                  <a:extLst>
                    <a:ext uri="{9D8B030D-6E8A-4147-A177-3AD203B41FA5}">
                      <a16:colId xmlns:a16="http://schemas.microsoft.com/office/drawing/2014/main" val="2239253798"/>
                    </a:ext>
                  </a:extLst>
                </a:gridCol>
                <a:gridCol w="723900">
                  <a:extLst>
                    <a:ext uri="{9D8B030D-6E8A-4147-A177-3AD203B41FA5}">
                      <a16:colId xmlns:a16="http://schemas.microsoft.com/office/drawing/2014/main" val="3670774269"/>
                    </a:ext>
                  </a:extLst>
                </a:gridCol>
                <a:gridCol w="742950">
                  <a:extLst>
                    <a:ext uri="{9D8B030D-6E8A-4147-A177-3AD203B41FA5}">
                      <a16:colId xmlns:a16="http://schemas.microsoft.com/office/drawing/2014/main" val="2750292150"/>
                    </a:ext>
                  </a:extLst>
                </a:gridCol>
                <a:gridCol w="733425">
                  <a:extLst>
                    <a:ext uri="{9D8B030D-6E8A-4147-A177-3AD203B41FA5}">
                      <a16:colId xmlns:a16="http://schemas.microsoft.com/office/drawing/2014/main" val="2286032141"/>
                    </a:ext>
                  </a:extLst>
                </a:gridCol>
                <a:gridCol w="685800">
                  <a:extLst>
                    <a:ext uri="{9D8B030D-6E8A-4147-A177-3AD203B41FA5}">
                      <a16:colId xmlns:a16="http://schemas.microsoft.com/office/drawing/2014/main" val="3001851900"/>
                    </a:ext>
                  </a:extLst>
                </a:gridCol>
                <a:gridCol w="676275">
                  <a:extLst>
                    <a:ext uri="{9D8B030D-6E8A-4147-A177-3AD203B41FA5}">
                      <a16:colId xmlns:a16="http://schemas.microsoft.com/office/drawing/2014/main" val="1255498822"/>
                    </a:ext>
                  </a:extLst>
                </a:gridCol>
                <a:gridCol w="685801">
                  <a:extLst>
                    <a:ext uri="{9D8B030D-6E8A-4147-A177-3AD203B41FA5}">
                      <a16:colId xmlns:a16="http://schemas.microsoft.com/office/drawing/2014/main" val="2261115062"/>
                    </a:ext>
                  </a:extLst>
                </a:gridCol>
              </a:tblGrid>
              <a:tr h="331766">
                <a:tc gridSpan="9">
                  <a:txBody>
                    <a:bodyPr/>
                    <a:lstStyle/>
                    <a:p>
                      <a:pPr algn="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Таблица 4</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221165585"/>
                  </a:ext>
                </a:extLst>
              </a:tr>
              <a:tr h="331766">
                <a:tc gridSpan="9">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Влияние диатомита на количество клубней на растении (структура)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283752936"/>
                  </a:ext>
                </a:extLst>
              </a:tr>
              <a:tr h="331766">
                <a:tc rowSpan="3">
                  <a:txBody>
                    <a:bodyPr/>
                    <a:lstStyle/>
                    <a:p>
                      <a:pPr algn="ctr">
                        <a:lnSpc>
                          <a:spcPct val="107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 п/п</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Вариант</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Всего клубней на 1 растение, шт.</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6">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В </a:t>
                      </a:r>
                      <a:r>
                        <a:rPr lang="ru-RU" sz="1400" dirty="0" err="1">
                          <a:effectLst/>
                          <a:latin typeface="Times New Roman" panose="02020603050405020304" pitchFamily="18" charset="0"/>
                          <a:ea typeface="Times New Roman" panose="02020603050405020304" pitchFamily="18" charset="0"/>
                          <a:cs typeface="Times New Roman" panose="02020603050405020304" pitchFamily="18" charset="0"/>
                        </a:rPr>
                        <a:t>т.ч</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9603738"/>
                  </a:ext>
                </a:extLst>
              </a:tr>
              <a:tr h="331766">
                <a:tc vMerge="1">
                  <a:txBody>
                    <a:bodyPr/>
                    <a:lstStyle/>
                    <a:p>
                      <a:endParaRPr lang="ru-RU"/>
                    </a:p>
                  </a:txBody>
                  <a:tcPr/>
                </a:tc>
                <a:tc vMerge="1">
                  <a:txBody>
                    <a:bodyPr/>
                    <a:lstStyle/>
                    <a:p>
                      <a:endParaRPr lang="ru-RU"/>
                    </a:p>
                  </a:txBody>
                  <a:tcPr/>
                </a:tc>
                <a:tc vMerge="1">
                  <a:txBody>
                    <a:bodyPr/>
                    <a:lstStyle/>
                    <a:p>
                      <a:endParaRPr lang="ru-RU"/>
                    </a:p>
                  </a:txBody>
                  <a:tcPr/>
                </a:tc>
                <a:tc gridSpan="2">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&gt;80 г</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gridSpan="2">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50-80 г</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gridSpan="2">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&lt;50 г</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extLst>
                  <a:ext uri="{0D108BD9-81ED-4DB2-BD59-A6C34878D82A}">
                    <a16:rowId xmlns:a16="http://schemas.microsoft.com/office/drawing/2014/main" val="1640320446"/>
                  </a:ext>
                </a:extLst>
              </a:tr>
              <a:tr h="331766">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шт.</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шт.</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шт.</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83734342"/>
                  </a:ext>
                </a:extLst>
              </a:tr>
              <a:tr h="446193">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Фон N</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P</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К</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16,3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8,1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50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6,1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37</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83406046"/>
                  </a:ext>
                </a:extLst>
              </a:tr>
              <a:tr h="438150">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Фон + диатомит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 т/га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15,9</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7,7</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48</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2,5</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16</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5,7</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36</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46554607"/>
                  </a:ext>
                </a:extLst>
              </a:tr>
              <a:tr h="466725">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Фон + диатомит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4 т/га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16,6</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9,5</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57</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5,1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31</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97205525"/>
                  </a:ext>
                </a:extLst>
              </a:tr>
            </a:tbl>
          </a:graphicData>
        </a:graphic>
      </p:graphicFrame>
      <p:sp>
        <p:nvSpPr>
          <p:cNvPr id="8" name="Прямоугольник 7"/>
          <p:cNvSpPr/>
          <p:nvPr/>
        </p:nvSpPr>
        <p:spPr>
          <a:xfrm>
            <a:off x="430097" y="5322044"/>
            <a:ext cx="8294805" cy="1200329"/>
          </a:xfrm>
          <a:prstGeom prst="rect">
            <a:avLst/>
          </a:prstGeom>
        </p:spPr>
        <p:txBody>
          <a:bodyPr wrap="square">
            <a:spAutoFit/>
          </a:bodyPr>
          <a:lstStyle/>
          <a:p>
            <a:pPr indent="180340" algn="just">
              <a:lnSpc>
                <a:spcPct val="150000"/>
              </a:lnSpc>
            </a:pPr>
            <a:r>
              <a:rPr lang="ru-RU" sz="1600" spc="30" dirty="0">
                <a:latin typeface="Times New Roman" panose="02020603050405020304" pitchFamily="18" charset="0"/>
                <a:ea typeface="Times New Roman" panose="02020603050405020304" pitchFamily="18" charset="0"/>
                <a:cs typeface="Times New Roman" panose="02020603050405020304" pitchFamily="18" charset="0"/>
              </a:rPr>
              <a:t>Следует отметить, что с увеличением дозы внесения диатомита наблюдалась тенденция увеличения крупной фракции клубней (&gt;80 г) за счет снижения остальных фракций.</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053128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Заголовок 1"/>
          <p:cNvSpPr txBox="1">
            <a:spLocks/>
          </p:cNvSpPr>
          <p:nvPr/>
        </p:nvSpPr>
        <p:spPr>
          <a:xfrm>
            <a:off x="537328" y="1049804"/>
            <a:ext cx="7786541" cy="529568"/>
          </a:xfrm>
          <a:prstGeom prst="rect">
            <a:avLst/>
          </a:prstGeom>
        </p:spPr>
        <p:txBody>
          <a:bodyPr vert="horz" lIns="68580" tIns="34290" rIns="68580" bIns="3429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ru-RU" sz="1400" b="1"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8" name="Прямоугольник 17">
            <a:extLst>
              <a:ext uri="{FF2B5EF4-FFF2-40B4-BE49-F238E27FC236}">
                <a16:creationId xmlns:a16="http://schemas.microsoft.com/office/drawing/2014/main" id="{89B07B76-6E6D-8B40-BC5A-D5CFCCB9A3E7}"/>
              </a:ext>
            </a:extLst>
          </p:cNvPr>
          <p:cNvSpPr/>
          <p:nvPr/>
        </p:nvSpPr>
        <p:spPr>
          <a:xfrm>
            <a:off x="7192486" y="98411"/>
            <a:ext cx="1781832" cy="784830"/>
          </a:xfrm>
          <a:prstGeom prst="rect">
            <a:avLst/>
          </a:prstGeom>
        </p:spPr>
        <p:txBody>
          <a:bodyPr wrap="square">
            <a:spAutoFit/>
          </a:bodyPr>
          <a:lstStyle/>
          <a:p>
            <a:pPr marL="539750"/>
            <a:r>
              <a:rPr lang="ru-RU" sz="900" b="1" dirty="0" smtClean="0">
                <a:solidFill>
                  <a:srgbClr val="009193"/>
                </a:solidFill>
                <a:latin typeface="Times New Roman" panose="02020603050405020304" pitchFamily="18" charset="0"/>
                <a:ea typeface="Calibri" panose="020F0502020204030204" pitchFamily="34" charset="0"/>
                <a:cs typeface="Times New Roman" panose="02020603050405020304" pitchFamily="18" charset="0"/>
              </a:rPr>
              <a:t>ФГБОУ ВО «Уральский</a:t>
            </a:r>
            <a:endParaRPr lang="ru-RU" sz="900" b="1" dirty="0">
              <a:solidFill>
                <a:srgbClr val="009193"/>
              </a:solidFill>
              <a:latin typeface="Times New Roman" panose="02020603050405020304" pitchFamily="18" charset="0"/>
              <a:ea typeface="Calibri" panose="020F0502020204030204" pitchFamily="34" charset="0"/>
              <a:cs typeface="Times New Roman" panose="02020603050405020304" pitchFamily="18" charset="0"/>
            </a:endParaRP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г</a:t>
            </a:r>
            <a:r>
              <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осударственный</a:t>
            </a: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аграрный</a:t>
            </a:r>
          </a:p>
          <a:p>
            <a:pPr marL="539750"/>
            <a:r>
              <a:rPr lang="ru-RU" sz="900" b="1" dirty="0" smtClean="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Университет»</a:t>
            </a:r>
            <a:endPar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endParaRPr>
          </a:p>
        </p:txBody>
      </p:sp>
      <p:pic>
        <p:nvPicPr>
          <p:cNvPr id="19" name="Рисунок 18"/>
          <p:cNvPicPr/>
          <p:nvPr/>
        </p:nvPicPr>
        <p:blipFill>
          <a:blip r:embed="rId3" cstate="print">
            <a:extLst>
              <a:ext uri="{28A0092B-C50C-407E-A947-70E740481C1C}">
                <a14:useLocalDpi xmlns:a14="http://schemas.microsoft.com/office/drawing/2010/main" val="0"/>
              </a:ext>
            </a:extLst>
          </a:blip>
          <a:stretch>
            <a:fillRect/>
          </a:stretch>
        </p:blipFill>
        <p:spPr>
          <a:xfrm>
            <a:off x="7284875" y="181012"/>
            <a:ext cx="445105" cy="518658"/>
          </a:xfrm>
          <a:prstGeom prst="rect">
            <a:avLst/>
          </a:prstGeom>
        </p:spPr>
      </p:pic>
      <p:sp>
        <p:nvSpPr>
          <p:cNvPr id="2" name="Заголовок 1"/>
          <p:cNvSpPr>
            <a:spLocks noGrp="1"/>
          </p:cNvSpPr>
          <p:nvPr>
            <p:ph type="title"/>
          </p:nvPr>
        </p:nvSpPr>
        <p:spPr>
          <a:xfrm>
            <a:off x="430097" y="965842"/>
            <a:ext cx="8392801" cy="2253607"/>
          </a:xfrm>
        </p:spPr>
        <p:txBody>
          <a:bodyPr/>
          <a:lstStyle/>
          <a:p>
            <a:pPr algn="just">
              <a:lnSpc>
                <a:spcPct val="150000"/>
              </a:lnSpc>
            </a:pPr>
            <a:r>
              <a:rPr lang="ru-RU" sz="1600" dirty="0" smtClean="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Опыт №2. По </a:t>
            </a:r>
            <a:r>
              <a:rPr lang="ru-RU" sz="1600" dirty="0" smtClean="0">
                <a:latin typeface="Times New Roman" panose="02020603050405020304" pitchFamily="18" charset="0"/>
                <a:cs typeface="Times New Roman" panose="02020603050405020304" pitchFamily="18" charset="0"/>
              </a:rPr>
              <a:t>производственному </a:t>
            </a:r>
            <a:r>
              <a:rPr lang="ru-RU" sz="1600" dirty="0">
                <a:latin typeface="Times New Roman" panose="02020603050405020304" pitchFamily="18" charset="0"/>
                <a:cs typeface="Times New Roman" panose="02020603050405020304" pitchFamily="18" charset="0"/>
              </a:rPr>
              <a:t>опыту в К(Ф)X «Жигалова» </a:t>
            </a:r>
            <a:r>
              <a:rPr lang="ru-RU" sz="1600" dirty="0" err="1">
                <a:latin typeface="Times New Roman" panose="02020603050405020304" pitchFamily="18" charset="0"/>
                <a:cs typeface="Times New Roman" panose="02020603050405020304" pitchFamily="18" charset="0"/>
              </a:rPr>
              <a:t>Богдановичского</a:t>
            </a:r>
            <a:r>
              <a:rPr lang="ru-RU" sz="1600" dirty="0">
                <a:latin typeface="Times New Roman" panose="02020603050405020304" pitchFamily="18" charset="0"/>
                <a:cs typeface="Times New Roman" panose="02020603050405020304" pitchFamily="18" charset="0"/>
              </a:rPr>
              <a:t> района Свердловской области учетами установлено, что урожайность картофеля сорт Ред </a:t>
            </a:r>
            <a:r>
              <a:rPr lang="ru-RU" sz="1600" dirty="0" err="1">
                <a:latin typeface="Times New Roman" panose="02020603050405020304" pitchFamily="18" charset="0"/>
                <a:cs typeface="Times New Roman" panose="02020603050405020304" pitchFamily="18" charset="0"/>
              </a:rPr>
              <a:t>Скарлет</a:t>
            </a:r>
            <a:r>
              <a:rPr lang="ru-RU" sz="1600" dirty="0">
                <a:latin typeface="Times New Roman" panose="02020603050405020304" pitchFamily="18" charset="0"/>
                <a:cs typeface="Times New Roman" panose="02020603050405020304" pitchFamily="18" charset="0"/>
              </a:rPr>
              <a:t> находилась в пределах от 51,3 до 57,8 т/га (табл.5) и была выше на вариантах с применением диатомита на 2,9-6,5 т/га или на 6-13%, причем на варианте с дозой диатомита 4 т/га разница по сравнению с контролем была существенной.</a:t>
            </a:r>
            <a:br>
              <a:rPr lang="ru-RU" sz="1600" dirty="0">
                <a:latin typeface="Times New Roman" panose="02020603050405020304" pitchFamily="18" charset="0"/>
                <a:cs typeface="Times New Roman" panose="02020603050405020304" pitchFamily="18" charset="0"/>
              </a:rPr>
            </a:br>
            <a:r>
              <a:rPr lang="ru-RU" sz="1600" dirty="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     По </a:t>
            </a:r>
            <a:r>
              <a:rPr lang="ru-RU" sz="1600" dirty="0">
                <a:latin typeface="Times New Roman" panose="02020603050405020304" pitchFamily="18" charset="0"/>
                <a:cs typeface="Times New Roman" panose="02020603050405020304" pitchFamily="18" charset="0"/>
              </a:rPr>
              <a:t>результатам производственного опыта наблюдалась положительная тенденция в увеличении продуктивности картофеля особенно при внесении 4 т/га диатомита</a:t>
            </a:r>
          </a:p>
        </p:txBody>
      </p:sp>
      <p:sp>
        <p:nvSpPr>
          <p:cNvPr id="8" name="Прямоугольник 7"/>
          <p:cNvSpPr/>
          <p:nvPr/>
        </p:nvSpPr>
        <p:spPr>
          <a:xfrm>
            <a:off x="430097" y="5769719"/>
            <a:ext cx="8294805" cy="786754"/>
          </a:xfrm>
          <a:prstGeom prst="rect">
            <a:avLst/>
          </a:prstGeom>
        </p:spPr>
        <p:txBody>
          <a:bodyPr wrap="square">
            <a:spAutoFit/>
          </a:bodyPr>
          <a:lstStyle/>
          <a:p>
            <a:pPr indent="180340" algn="just">
              <a:lnSpc>
                <a:spcPct val="150000"/>
              </a:lnSpc>
            </a:pPr>
            <a:r>
              <a:rPr lang="ru-RU" sz="1600" dirty="0">
                <a:latin typeface="Times New Roman" panose="02020603050405020304" pitchFamily="18" charset="0"/>
                <a:cs typeface="Times New Roman" panose="02020603050405020304" pitchFamily="18" charset="0"/>
              </a:rPr>
              <a:t>После внесения диатомита содержание сухого вещества повысилось на опытных вариантах по сравнению с контролем на 0,3-0,5%.</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604421052"/>
              </p:ext>
            </p:extLst>
          </p:nvPr>
        </p:nvGraphicFramePr>
        <p:xfrm>
          <a:off x="537328" y="3603031"/>
          <a:ext cx="8025647" cy="2204680"/>
        </p:xfrm>
        <a:graphic>
          <a:graphicData uri="http://schemas.openxmlformats.org/drawingml/2006/table">
            <a:tbl>
              <a:tblPr firstRow="1" firstCol="1" bandRow="1"/>
              <a:tblGrid>
                <a:gridCol w="770242">
                  <a:extLst>
                    <a:ext uri="{9D8B030D-6E8A-4147-A177-3AD203B41FA5}">
                      <a16:colId xmlns:a16="http://schemas.microsoft.com/office/drawing/2014/main" val="533791595"/>
                    </a:ext>
                  </a:extLst>
                </a:gridCol>
                <a:gridCol w="2100761">
                  <a:extLst>
                    <a:ext uri="{9D8B030D-6E8A-4147-A177-3AD203B41FA5}">
                      <a16:colId xmlns:a16="http://schemas.microsoft.com/office/drawing/2014/main" val="3841108386"/>
                    </a:ext>
                  </a:extLst>
                </a:gridCol>
                <a:gridCol w="1478313">
                  <a:extLst>
                    <a:ext uri="{9D8B030D-6E8A-4147-A177-3AD203B41FA5}">
                      <a16:colId xmlns:a16="http://schemas.microsoft.com/office/drawing/2014/main" val="1402690078"/>
                    </a:ext>
                  </a:extLst>
                </a:gridCol>
                <a:gridCol w="1001115">
                  <a:extLst>
                    <a:ext uri="{9D8B030D-6E8A-4147-A177-3AD203B41FA5}">
                      <a16:colId xmlns:a16="http://schemas.microsoft.com/office/drawing/2014/main" val="1919074809"/>
                    </a:ext>
                  </a:extLst>
                </a:gridCol>
                <a:gridCol w="1148274">
                  <a:extLst>
                    <a:ext uri="{9D8B030D-6E8A-4147-A177-3AD203B41FA5}">
                      <a16:colId xmlns:a16="http://schemas.microsoft.com/office/drawing/2014/main" val="1889941042"/>
                    </a:ext>
                  </a:extLst>
                </a:gridCol>
                <a:gridCol w="1526942">
                  <a:extLst>
                    <a:ext uri="{9D8B030D-6E8A-4147-A177-3AD203B41FA5}">
                      <a16:colId xmlns:a16="http://schemas.microsoft.com/office/drawing/2014/main" val="3300862398"/>
                    </a:ext>
                  </a:extLst>
                </a:gridCol>
              </a:tblGrid>
              <a:tr h="275585">
                <a:tc gridSpan="6">
                  <a:txBody>
                    <a:bodyPr/>
                    <a:lstStyle/>
                    <a:p>
                      <a:pPr algn="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Таблица 5</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05718152"/>
                  </a:ext>
                </a:extLst>
              </a:tr>
              <a:tr h="275585">
                <a:tc gridSpan="6">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Урожайность картофеля сорт Ред </a:t>
                      </a:r>
                      <a:r>
                        <a:rPr lang="ru-RU" sz="1400" dirty="0" err="1">
                          <a:effectLst/>
                          <a:latin typeface="Times New Roman" panose="02020603050405020304" pitchFamily="18" charset="0"/>
                          <a:ea typeface="Times New Roman" panose="02020603050405020304" pitchFamily="18" charset="0"/>
                          <a:cs typeface="Times New Roman" panose="02020603050405020304" pitchFamily="18" charset="0"/>
                        </a:rPr>
                        <a:t>Скарлет</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в К(Ф)Х «Жигалова»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330542247"/>
                  </a:ext>
                </a:extLst>
              </a:tr>
              <a:tr h="275585">
                <a:tc rowSpan="2">
                  <a:txBody>
                    <a:bodyPr/>
                    <a:lstStyle/>
                    <a:p>
                      <a:pPr algn="ctr">
                        <a:lnSpc>
                          <a:spcPct val="107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 п/п</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Вариант</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a:lnSpc>
                          <a:spcPct val="107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Урожайность</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
                      </a:r>
                      <a:b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b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т/га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Прибавка</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rowSpan="2">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Товарность,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37394733"/>
                  </a:ext>
                </a:extLst>
              </a:tr>
              <a:tr h="275585">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т/га</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ru-RU"/>
                    </a:p>
                  </a:txBody>
                  <a:tcPr/>
                </a:tc>
                <a:extLst>
                  <a:ext uri="{0D108BD9-81ED-4DB2-BD59-A6C34878D82A}">
                    <a16:rowId xmlns:a16="http://schemas.microsoft.com/office/drawing/2014/main" val="2958322931"/>
                  </a:ext>
                </a:extLst>
              </a:tr>
              <a:tr h="275585">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Фон N</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P</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K</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51,3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100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89</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69159948"/>
                  </a:ext>
                </a:extLst>
              </a:tr>
              <a:tr h="275585">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Фон + диатомит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 т/га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54,2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2,9</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106</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90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64547320"/>
                  </a:ext>
                </a:extLst>
              </a:tr>
              <a:tr h="275585">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Фон + диатомит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4 т/га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57,8</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6,5</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113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90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77345256"/>
                  </a:ext>
                </a:extLst>
              </a:tr>
              <a:tr h="275585">
                <a:tc>
                  <a:txBody>
                    <a:bodyPr/>
                    <a:lstStyle/>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НСР</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05</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5,75</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14824485"/>
                  </a:ext>
                </a:extLst>
              </a:tr>
            </a:tbl>
          </a:graphicData>
        </a:graphic>
      </p:graphicFrame>
    </p:spTree>
    <p:extLst>
      <p:ext uri="{BB962C8B-B14F-4D97-AF65-F5344CB8AC3E}">
        <p14:creationId xmlns:p14="http://schemas.microsoft.com/office/powerpoint/2010/main" val="19700724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Заголовок 1"/>
          <p:cNvSpPr txBox="1">
            <a:spLocks/>
          </p:cNvSpPr>
          <p:nvPr/>
        </p:nvSpPr>
        <p:spPr>
          <a:xfrm>
            <a:off x="537328" y="1049804"/>
            <a:ext cx="7786541" cy="529568"/>
          </a:xfrm>
          <a:prstGeom prst="rect">
            <a:avLst/>
          </a:prstGeom>
        </p:spPr>
        <p:txBody>
          <a:bodyPr vert="horz" lIns="68580" tIns="34290" rIns="68580" bIns="3429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ru-RU" sz="1400" b="1"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8" name="Прямоугольник 17">
            <a:extLst>
              <a:ext uri="{FF2B5EF4-FFF2-40B4-BE49-F238E27FC236}">
                <a16:creationId xmlns:a16="http://schemas.microsoft.com/office/drawing/2014/main" id="{89B07B76-6E6D-8B40-BC5A-D5CFCCB9A3E7}"/>
              </a:ext>
            </a:extLst>
          </p:cNvPr>
          <p:cNvSpPr/>
          <p:nvPr/>
        </p:nvSpPr>
        <p:spPr>
          <a:xfrm>
            <a:off x="7192486" y="155561"/>
            <a:ext cx="1781832" cy="784830"/>
          </a:xfrm>
          <a:prstGeom prst="rect">
            <a:avLst/>
          </a:prstGeom>
        </p:spPr>
        <p:txBody>
          <a:bodyPr wrap="square">
            <a:spAutoFit/>
          </a:bodyPr>
          <a:lstStyle/>
          <a:p>
            <a:pPr marL="539750"/>
            <a:r>
              <a:rPr lang="ru-RU" sz="900" b="1" dirty="0" smtClean="0">
                <a:solidFill>
                  <a:srgbClr val="009193"/>
                </a:solidFill>
                <a:latin typeface="Times New Roman" panose="02020603050405020304" pitchFamily="18" charset="0"/>
                <a:ea typeface="Calibri" panose="020F0502020204030204" pitchFamily="34" charset="0"/>
                <a:cs typeface="Times New Roman" panose="02020603050405020304" pitchFamily="18" charset="0"/>
              </a:rPr>
              <a:t>ФГБОУ ВО «Уральский</a:t>
            </a:r>
            <a:endParaRPr lang="ru-RU" sz="900" b="1" dirty="0">
              <a:solidFill>
                <a:srgbClr val="009193"/>
              </a:solidFill>
              <a:latin typeface="Times New Roman" panose="02020603050405020304" pitchFamily="18" charset="0"/>
              <a:ea typeface="Calibri" panose="020F0502020204030204" pitchFamily="34" charset="0"/>
              <a:cs typeface="Times New Roman" panose="02020603050405020304" pitchFamily="18" charset="0"/>
            </a:endParaRP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г</a:t>
            </a:r>
            <a:r>
              <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осударственный</a:t>
            </a: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аграрный</a:t>
            </a:r>
          </a:p>
          <a:p>
            <a:pPr marL="539750"/>
            <a:r>
              <a:rPr lang="ru-RU" sz="900" b="1" dirty="0" smtClean="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Университет»</a:t>
            </a:r>
            <a:endPar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endParaRPr>
          </a:p>
        </p:txBody>
      </p:sp>
      <p:pic>
        <p:nvPicPr>
          <p:cNvPr id="19" name="Рисунок 18"/>
          <p:cNvPicPr/>
          <p:nvPr/>
        </p:nvPicPr>
        <p:blipFill>
          <a:blip r:embed="rId3" cstate="print">
            <a:extLst>
              <a:ext uri="{28A0092B-C50C-407E-A947-70E740481C1C}">
                <a14:useLocalDpi xmlns:a14="http://schemas.microsoft.com/office/drawing/2010/main" val="0"/>
              </a:ext>
            </a:extLst>
          </a:blip>
          <a:stretch>
            <a:fillRect/>
          </a:stretch>
        </p:blipFill>
        <p:spPr>
          <a:xfrm>
            <a:off x="7284875" y="238162"/>
            <a:ext cx="445105" cy="518658"/>
          </a:xfrm>
          <a:prstGeom prst="rect">
            <a:avLst/>
          </a:prstGeom>
        </p:spPr>
      </p:pic>
      <p:sp>
        <p:nvSpPr>
          <p:cNvPr id="2" name="Заголовок 1"/>
          <p:cNvSpPr>
            <a:spLocks noGrp="1"/>
          </p:cNvSpPr>
          <p:nvPr>
            <p:ph type="title"/>
          </p:nvPr>
        </p:nvSpPr>
        <p:spPr>
          <a:xfrm>
            <a:off x="430097" y="1022993"/>
            <a:ext cx="8392801" cy="806212"/>
          </a:xfrm>
        </p:spPr>
        <p:txBody>
          <a:bodyPr/>
          <a:lstStyle/>
          <a:p>
            <a:pPr algn="just">
              <a:lnSpc>
                <a:spcPct val="150000"/>
              </a:lnSpc>
            </a:pPr>
            <a:r>
              <a:rPr lang="ru-RU" sz="1600" dirty="0" smtClean="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Такая же тенденция отмечена и по содержанию крахмала, которое варьировало от 17,9 до 18,2% с незначительным повышением на вариантах с </a:t>
            </a:r>
            <a:r>
              <a:rPr lang="ru-RU" sz="1600" dirty="0" smtClean="0">
                <a:latin typeface="Times New Roman" panose="02020603050405020304" pitchFamily="18" charset="0"/>
                <a:cs typeface="Times New Roman" panose="02020603050405020304" pitchFamily="18" charset="0"/>
              </a:rPr>
              <a:t>диатомитом.</a:t>
            </a:r>
            <a:endParaRPr lang="ru-RU" sz="1600" dirty="0">
              <a:latin typeface="Times New Roman" panose="02020603050405020304" pitchFamily="18" charset="0"/>
              <a:cs typeface="Times New Roman" panose="02020603050405020304" pitchFamily="18" charset="0"/>
            </a:endParaRPr>
          </a:p>
        </p:txBody>
      </p:sp>
      <p:sp>
        <p:nvSpPr>
          <p:cNvPr id="8" name="Прямоугольник 7"/>
          <p:cNvSpPr/>
          <p:nvPr/>
        </p:nvSpPr>
        <p:spPr>
          <a:xfrm>
            <a:off x="430097" y="4455269"/>
            <a:ext cx="8294805" cy="1938992"/>
          </a:xfrm>
          <a:prstGeom prst="rect">
            <a:avLst/>
          </a:prstGeom>
        </p:spPr>
        <p:txBody>
          <a:bodyPr wrap="square">
            <a:spAutoFit/>
          </a:bodyPr>
          <a:lstStyle/>
          <a:p>
            <a:pPr algn="just">
              <a:lnSpc>
                <a:spcPct val="150000"/>
              </a:lnSpc>
            </a:pPr>
            <a:r>
              <a:rPr lang="ru-RU" sz="1600" dirty="0" smtClean="0">
                <a:latin typeface="Times New Roman" panose="02020603050405020304" pitchFamily="18" charset="0"/>
                <a:cs typeface="Times New Roman" panose="02020603050405020304" pitchFamily="18" charset="0"/>
              </a:rPr>
              <a:t>   Следует </a:t>
            </a:r>
            <a:r>
              <a:rPr lang="ru-RU" sz="1600" dirty="0">
                <a:latin typeface="Times New Roman" panose="02020603050405020304" pitchFamily="18" charset="0"/>
                <a:cs typeface="Times New Roman" panose="02020603050405020304" pitchFamily="18" charset="0"/>
              </a:rPr>
              <a:t>отметить, что содержание нитратов в клубнях находилось в пределах от 34 до 52 мг/кг и было ниже на опытных вариантах по сравнению с контролем на 16-18 мг/кг, что обусловлено хорошей адсорбционной способностью применяемого диатомита.</a:t>
            </a:r>
          </a:p>
          <a:p>
            <a:pPr algn="just">
              <a:lnSpc>
                <a:spcPct val="150000"/>
              </a:lnSpc>
            </a:pPr>
            <a:r>
              <a:rPr lang="ru-RU" sz="1600" dirty="0" smtClean="0">
                <a:latin typeface="Times New Roman" panose="02020603050405020304" pitchFamily="18" charset="0"/>
                <a:cs typeface="Times New Roman" panose="02020603050405020304" pitchFamily="18" charset="0"/>
              </a:rPr>
              <a:t>   Таким </a:t>
            </a:r>
            <a:r>
              <a:rPr lang="ru-RU" sz="1600" dirty="0">
                <a:latin typeface="Times New Roman" panose="02020603050405020304" pitchFamily="18" charset="0"/>
                <a:cs typeface="Times New Roman" panose="02020603050405020304" pitchFamily="18" charset="0"/>
              </a:rPr>
              <a:t>образом, при применении диатомита наметилась тенденция повышения содержания сухого вещества и крахмала, а также снижения накопления нитратов в клубнях картофеля</a:t>
            </a:r>
            <a:r>
              <a:rPr lang="ru-RU" sz="1600" dirty="0" smtClean="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233047570"/>
              </p:ext>
            </p:extLst>
          </p:nvPr>
        </p:nvGraphicFramePr>
        <p:xfrm>
          <a:off x="537329" y="1970024"/>
          <a:ext cx="8187570" cy="2304269"/>
        </p:xfrm>
        <a:graphic>
          <a:graphicData uri="http://schemas.openxmlformats.org/drawingml/2006/table">
            <a:tbl>
              <a:tblPr firstRow="1" firstCol="1" bandRow="1"/>
              <a:tblGrid>
                <a:gridCol w="2120146">
                  <a:extLst>
                    <a:ext uri="{9D8B030D-6E8A-4147-A177-3AD203B41FA5}">
                      <a16:colId xmlns:a16="http://schemas.microsoft.com/office/drawing/2014/main" val="3526112200"/>
                    </a:ext>
                  </a:extLst>
                </a:gridCol>
                <a:gridCol w="1600200">
                  <a:extLst>
                    <a:ext uri="{9D8B030D-6E8A-4147-A177-3AD203B41FA5}">
                      <a16:colId xmlns:a16="http://schemas.microsoft.com/office/drawing/2014/main" val="1971791257"/>
                    </a:ext>
                  </a:extLst>
                </a:gridCol>
                <a:gridCol w="1428750">
                  <a:extLst>
                    <a:ext uri="{9D8B030D-6E8A-4147-A177-3AD203B41FA5}">
                      <a16:colId xmlns:a16="http://schemas.microsoft.com/office/drawing/2014/main" val="3901507862"/>
                    </a:ext>
                  </a:extLst>
                </a:gridCol>
                <a:gridCol w="1657350">
                  <a:extLst>
                    <a:ext uri="{9D8B030D-6E8A-4147-A177-3AD203B41FA5}">
                      <a16:colId xmlns:a16="http://schemas.microsoft.com/office/drawing/2014/main" val="1380412147"/>
                    </a:ext>
                  </a:extLst>
                </a:gridCol>
                <a:gridCol w="1381124">
                  <a:extLst>
                    <a:ext uri="{9D8B030D-6E8A-4147-A177-3AD203B41FA5}">
                      <a16:colId xmlns:a16="http://schemas.microsoft.com/office/drawing/2014/main" val="2170796338"/>
                    </a:ext>
                  </a:extLst>
                </a:gridCol>
              </a:tblGrid>
              <a:tr h="353148">
                <a:tc gridSpan="5">
                  <a:txBody>
                    <a:bodyPr/>
                    <a:lstStyle/>
                    <a:p>
                      <a:pPr algn="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Таблица 6</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716942374"/>
                  </a:ext>
                </a:extLst>
              </a:tr>
              <a:tr h="353148">
                <a:tc gridSpan="5">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Биохимический состав картофеля в зависимости от доз внесения диатомита, 2011 г</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64401415"/>
                  </a:ext>
                </a:extLst>
              </a:tr>
              <a:tr h="353148">
                <a:tc rowSpan="2">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Вариант</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4">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Содержание в клубнях (на сырое вещество)</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978268433"/>
                  </a:ext>
                </a:extLst>
              </a:tr>
              <a:tr h="353148">
                <a:tc vMerge="1">
                  <a:txBody>
                    <a:bodyPr/>
                    <a:lstStyle/>
                    <a:p>
                      <a:endParaRPr lang="ru-RU"/>
                    </a:p>
                  </a:txBody>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Сухое вещество, %</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Крахмал, %</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Витамин С, мг/100 г</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Нитраты, мг/кг</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21284683"/>
                  </a:ext>
                </a:extLst>
              </a:tr>
              <a:tr h="891677">
                <a:tc>
                  <a:txBody>
                    <a:bodyPr/>
                    <a:lstStyle/>
                    <a:p>
                      <a:pP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 Фон N</a:t>
                      </a:r>
                      <a:r>
                        <a:rPr lang="ru-RU" sz="1400" baseline="-25000" dirty="0">
                          <a:effectLst/>
                          <a:latin typeface="Times New Roman" panose="02020603050405020304" pitchFamily="18" charset="0"/>
                          <a:ea typeface="Times New Roman" panose="02020603050405020304" pitchFamily="18" charset="0"/>
                          <a:cs typeface="Times New Roman" panose="02020603050405020304" pitchFamily="18" charset="0"/>
                        </a:rPr>
                        <a:t>90</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Р</a:t>
                      </a:r>
                      <a:r>
                        <a:rPr lang="ru-RU" sz="1400" baseline="-25000" dirty="0">
                          <a:effectLst/>
                          <a:latin typeface="Times New Roman" panose="02020603050405020304" pitchFamily="18" charset="0"/>
                          <a:ea typeface="Times New Roman" panose="02020603050405020304" pitchFamily="18" charset="0"/>
                          <a:cs typeface="Times New Roman" panose="02020603050405020304" pitchFamily="18" charset="0"/>
                        </a:rPr>
                        <a:t>90</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К</a:t>
                      </a:r>
                      <a:r>
                        <a:rPr lang="ru-RU" sz="1400" baseline="-25000" dirty="0">
                          <a:effectLst/>
                          <a:latin typeface="Times New Roman" panose="02020603050405020304" pitchFamily="18" charset="0"/>
                          <a:ea typeface="Times New Roman" panose="02020603050405020304" pitchFamily="18" charset="0"/>
                          <a:cs typeface="Times New Roman" panose="02020603050405020304" pitchFamily="18" charset="0"/>
                        </a:rPr>
                        <a:t>90</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b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 </a:t>
                      </a: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Фон + диатомит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 т/га</a:t>
                      </a:r>
                      <a:b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b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3. </a:t>
                      </a: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Фон + диатомит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4 т/га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24,1</a:t>
                      </a:r>
                      <a:b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b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24,4</a:t>
                      </a:r>
                      <a:b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b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24,6</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17,9</a:t>
                      </a:r>
                      <a:b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b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18,2</a:t>
                      </a:r>
                      <a:b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b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18,0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13,8</a:t>
                      </a:r>
                      <a:br>
                        <a:rPr lang="ru-RU" sz="1400">
                          <a:effectLst/>
                          <a:latin typeface="Times New Roman" panose="02020603050405020304" pitchFamily="18" charset="0"/>
                          <a:ea typeface="Times New Roman" panose="02020603050405020304" pitchFamily="18" charset="0"/>
                          <a:cs typeface="Times New Roman" panose="02020603050405020304" pitchFamily="18" charset="0"/>
                        </a:rPr>
                      </a:b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13,6</a:t>
                      </a:r>
                      <a:br>
                        <a:rPr lang="ru-RU" sz="1400">
                          <a:effectLst/>
                          <a:latin typeface="Times New Roman" panose="02020603050405020304" pitchFamily="18" charset="0"/>
                          <a:ea typeface="Times New Roman" panose="02020603050405020304" pitchFamily="18" charset="0"/>
                          <a:cs typeface="Times New Roman" panose="02020603050405020304" pitchFamily="18" charset="0"/>
                        </a:rPr>
                      </a:b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13,7</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52</a:t>
                      </a:r>
                      <a:b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b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36</a:t>
                      </a:r>
                      <a:b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b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34</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30467767"/>
                  </a:ext>
                </a:extLst>
              </a:tr>
            </a:tbl>
          </a:graphicData>
        </a:graphic>
      </p:graphicFrame>
    </p:spTree>
    <p:extLst>
      <p:ext uri="{BB962C8B-B14F-4D97-AF65-F5344CB8AC3E}">
        <p14:creationId xmlns:p14="http://schemas.microsoft.com/office/powerpoint/2010/main" val="42831409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Заголовок 1"/>
          <p:cNvSpPr txBox="1">
            <a:spLocks/>
          </p:cNvSpPr>
          <p:nvPr/>
        </p:nvSpPr>
        <p:spPr>
          <a:xfrm>
            <a:off x="537328" y="1049804"/>
            <a:ext cx="7786541" cy="529568"/>
          </a:xfrm>
          <a:prstGeom prst="rect">
            <a:avLst/>
          </a:prstGeom>
        </p:spPr>
        <p:txBody>
          <a:bodyPr vert="horz" lIns="68580" tIns="34290" rIns="68580" bIns="3429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ru-RU" sz="1400" b="1"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8" name="Прямоугольник 17">
            <a:extLst>
              <a:ext uri="{FF2B5EF4-FFF2-40B4-BE49-F238E27FC236}">
                <a16:creationId xmlns:a16="http://schemas.microsoft.com/office/drawing/2014/main" id="{89B07B76-6E6D-8B40-BC5A-D5CFCCB9A3E7}"/>
              </a:ext>
            </a:extLst>
          </p:cNvPr>
          <p:cNvSpPr/>
          <p:nvPr/>
        </p:nvSpPr>
        <p:spPr>
          <a:xfrm>
            <a:off x="7192486" y="241286"/>
            <a:ext cx="1781832" cy="784830"/>
          </a:xfrm>
          <a:prstGeom prst="rect">
            <a:avLst/>
          </a:prstGeom>
        </p:spPr>
        <p:txBody>
          <a:bodyPr wrap="square">
            <a:spAutoFit/>
          </a:bodyPr>
          <a:lstStyle/>
          <a:p>
            <a:pPr marL="539750"/>
            <a:r>
              <a:rPr lang="ru-RU" sz="900" b="1" dirty="0" smtClean="0">
                <a:solidFill>
                  <a:srgbClr val="009193"/>
                </a:solidFill>
                <a:latin typeface="Times New Roman" panose="02020603050405020304" pitchFamily="18" charset="0"/>
                <a:ea typeface="Calibri" panose="020F0502020204030204" pitchFamily="34" charset="0"/>
                <a:cs typeface="Times New Roman" panose="02020603050405020304" pitchFamily="18" charset="0"/>
              </a:rPr>
              <a:t>ФГБОУ ВО «Уральский</a:t>
            </a:r>
            <a:endParaRPr lang="ru-RU" sz="900" b="1" dirty="0">
              <a:solidFill>
                <a:srgbClr val="009193"/>
              </a:solidFill>
              <a:latin typeface="Times New Roman" panose="02020603050405020304" pitchFamily="18" charset="0"/>
              <a:ea typeface="Calibri" panose="020F0502020204030204" pitchFamily="34" charset="0"/>
              <a:cs typeface="Times New Roman" panose="02020603050405020304" pitchFamily="18" charset="0"/>
            </a:endParaRP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г</a:t>
            </a:r>
            <a:r>
              <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осударственный</a:t>
            </a: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аграрный</a:t>
            </a:r>
          </a:p>
          <a:p>
            <a:pPr marL="539750"/>
            <a:r>
              <a:rPr lang="ru-RU" sz="900" b="1" dirty="0" smtClean="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Университет»</a:t>
            </a:r>
            <a:endPar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endParaRPr>
          </a:p>
        </p:txBody>
      </p:sp>
      <p:pic>
        <p:nvPicPr>
          <p:cNvPr id="19" name="Рисунок 18"/>
          <p:cNvPicPr/>
          <p:nvPr/>
        </p:nvPicPr>
        <p:blipFill>
          <a:blip r:embed="rId3" cstate="print">
            <a:extLst>
              <a:ext uri="{28A0092B-C50C-407E-A947-70E740481C1C}">
                <a14:useLocalDpi xmlns:a14="http://schemas.microsoft.com/office/drawing/2010/main" val="0"/>
              </a:ext>
            </a:extLst>
          </a:blip>
          <a:stretch>
            <a:fillRect/>
          </a:stretch>
        </p:blipFill>
        <p:spPr>
          <a:xfrm>
            <a:off x="7284875" y="323887"/>
            <a:ext cx="445105" cy="518658"/>
          </a:xfrm>
          <a:prstGeom prst="rect">
            <a:avLst/>
          </a:prstGeom>
        </p:spPr>
      </p:pic>
      <p:sp>
        <p:nvSpPr>
          <p:cNvPr id="2" name="Заголовок 1"/>
          <p:cNvSpPr>
            <a:spLocks noGrp="1"/>
          </p:cNvSpPr>
          <p:nvPr>
            <p:ph type="title"/>
          </p:nvPr>
        </p:nvSpPr>
        <p:spPr>
          <a:xfrm>
            <a:off x="430097" y="1636522"/>
            <a:ext cx="8392801" cy="1393928"/>
          </a:xfrm>
        </p:spPr>
        <p:txBody>
          <a:bodyPr/>
          <a:lstStyle/>
          <a:p>
            <a:pPr algn="just">
              <a:lnSpc>
                <a:spcPct val="150000"/>
              </a:lnSpc>
            </a:pPr>
            <a:r>
              <a:rPr lang="ru-RU" sz="1600" dirty="0" smtClean="0">
                <a:latin typeface="Times New Roman" panose="02020603050405020304" pitchFamily="18" charset="0"/>
                <a:cs typeface="Times New Roman" panose="02020603050405020304" pitchFamily="18" charset="0"/>
              </a:rPr>
              <a:t>    По </a:t>
            </a:r>
            <a:r>
              <a:rPr lang="ru-RU" sz="1600" dirty="0">
                <a:latin typeface="Times New Roman" panose="02020603050405020304" pitchFamily="18" charset="0"/>
                <a:cs typeface="Times New Roman" panose="02020603050405020304" pitchFamily="18" charset="0"/>
              </a:rPr>
              <a:t>опыту - влияние диатомита </a:t>
            </a:r>
            <a:r>
              <a:rPr lang="ru-RU" sz="1600" dirty="0" err="1">
                <a:latin typeface="Times New Roman" panose="02020603050405020304" pitchFamily="18" charset="0"/>
                <a:cs typeface="Times New Roman" panose="02020603050405020304" pitchFamily="18" charset="0"/>
              </a:rPr>
              <a:t>Камышловского</a:t>
            </a:r>
            <a:r>
              <a:rPr lang="ru-RU" sz="1600" dirty="0">
                <a:latin typeface="Times New Roman" panose="02020603050405020304" pitchFamily="18" charset="0"/>
                <a:cs typeface="Times New Roman" panose="02020603050405020304" pitchFamily="18" charset="0"/>
              </a:rPr>
              <a:t> месторождения на уровень и качество урожая белокочанной капусты установлено, что урожайность белокочанной капусты (табл.7) в опыте составляла от 69,3 до 80,6 т/га, причем на вариантах с различными дозами диатомита она была выше по сравнению с контролем на 6,8-11,3%, что при НСР</a:t>
            </a:r>
            <a:r>
              <a:rPr lang="ru-RU" sz="1600" baseline="-25000" dirty="0">
                <a:latin typeface="Times New Roman" panose="02020603050405020304" pitchFamily="18" charset="0"/>
                <a:cs typeface="Times New Roman" panose="02020603050405020304" pitchFamily="18" charset="0"/>
              </a:rPr>
              <a:t>05</a:t>
            </a:r>
            <a:r>
              <a:rPr lang="ru-RU" sz="1600" dirty="0">
                <a:latin typeface="Times New Roman" panose="02020603050405020304" pitchFamily="18" charset="0"/>
                <a:cs typeface="Times New Roman" panose="02020603050405020304" pitchFamily="18" charset="0"/>
              </a:rPr>
              <a:t>=6,43 т/га математически </a:t>
            </a:r>
            <a:r>
              <a:rPr lang="ru-RU" sz="1600" dirty="0" smtClean="0">
                <a:latin typeface="Times New Roman" panose="02020603050405020304" pitchFamily="18" charset="0"/>
                <a:cs typeface="Times New Roman" panose="02020603050405020304" pitchFamily="18" charset="0"/>
              </a:rPr>
              <a:t>достоверно.   Товарность </a:t>
            </a:r>
            <a:r>
              <a:rPr lang="ru-RU" sz="1600" dirty="0">
                <a:latin typeface="Times New Roman" panose="02020603050405020304" pitchFamily="18" charset="0"/>
                <a:cs typeface="Times New Roman" panose="02020603050405020304" pitchFamily="18" charset="0"/>
              </a:rPr>
              <a:t>кочанов находилась в пределах от 94 до 95% и не зависела от дозы внесения диатомита. Однако количество крупных кочанов на вариантах с применением диатомита имело тенденцию к увеличению.</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716001711"/>
              </p:ext>
            </p:extLst>
          </p:nvPr>
        </p:nvGraphicFramePr>
        <p:xfrm>
          <a:off x="537329" y="3714747"/>
          <a:ext cx="8054220" cy="2131064"/>
        </p:xfrm>
        <a:graphic>
          <a:graphicData uri="http://schemas.openxmlformats.org/drawingml/2006/table">
            <a:tbl>
              <a:tblPr firstRow="1" firstCol="1" bandRow="1"/>
              <a:tblGrid>
                <a:gridCol w="691396">
                  <a:extLst>
                    <a:ext uri="{9D8B030D-6E8A-4147-A177-3AD203B41FA5}">
                      <a16:colId xmlns:a16="http://schemas.microsoft.com/office/drawing/2014/main" val="421877695"/>
                    </a:ext>
                  </a:extLst>
                </a:gridCol>
                <a:gridCol w="1993344">
                  <a:extLst>
                    <a:ext uri="{9D8B030D-6E8A-4147-A177-3AD203B41FA5}">
                      <a16:colId xmlns:a16="http://schemas.microsoft.com/office/drawing/2014/main" val="3979341704"/>
                    </a:ext>
                  </a:extLst>
                </a:gridCol>
                <a:gridCol w="1342370">
                  <a:extLst>
                    <a:ext uri="{9D8B030D-6E8A-4147-A177-3AD203B41FA5}">
                      <a16:colId xmlns:a16="http://schemas.microsoft.com/office/drawing/2014/main" val="1083833672"/>
                    </a:ext>
                  </a:extLst>
                </a:gridCol>
                <a:gridCol w="1342370">
                  <a:extLst>
                    <a:ext uri="{9D8B030D-6E8A-4147-A177-3AD203B41FA5}">
                      <a16:colId xmlns:a16="http://schemas.microsoft.com/office/drawing/2014/main" val="4039416314"/>
                    </a:ext>
                  </a:extLst>
                </a:gridCol>
                <a:gridCol w="1342370">
                  <a:extLst>
                    <a:ext uri="{9D8B030D-6E8A-4147-A177-3AD203B41FA5}">
                      <a16:colId xmlns:a16="http://schemas.microsoft.com/office/drawing/2014/main" val="1233274054"/>
                    </a:ext>
                  </a:extLst>
                </a:gridCol>
                <a:gridCol w="1342370">
                  <a:extLst>
                    <a:ext uri="{9D8B030D-6E8A-4147-A177-3AD203B41FA5}">
                      <a16:colId xmlns:a16="http://schemas.microsoft.com/office/drawing/2014/main" val="3763054745"/>
                    </a:ext>
                  </a:extLst>
                </a:gridCol>
              </a:tblGrid>
              <a:tr h="229922">
                <a:tc gridSpan="6">
                  <a:txBody>
                    <a:bodyPr/>
                    <a:lstStyle/>
                    <a:p>
                      <a:pPr algn="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Таблица 7</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89819049"/>
                  </a:ext>
                </a:extLst>
              </a:tr>
              <a:tr h="229922">
                <a:tc gridSpan="6">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Урожайность капусты белокочанной гибрид </a:t>
                      </a:r>
                      <a:r>
                        <a:rPr lang="ru-RU" sz="1400" dirty="0" err="1">
                          <a:effectLst/>
                          <a:latin typeface="Times New Roman" panose="02020603050405020304" pitchFamily="18" charset="0"/>
                          <a:ea typeface="Times New Roman" panose="02020603050405020304" pitchFamily="18" charset="0"/>
                          <a:cs typeface="Times New Roman" panose="02020603050405020304" pitchFamily="18" charset="0"/>
                        </a:rPr>
                        <a:t>Блоктор</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в К(Ф)Х «Жигалова»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546744066"/>
                  </a:ext>
                </a:extLst>
              </a:tr>
              <a:tr h="229922">
                <a:tc rowSpan="2">
                  <a:txBody>
                    <a:bodyPr/>
                    <a:lstStyle/>
                    <a:p>
                      <a:pPr algn="ctr">
                        <a:lnSpc>
                          <a:spcPct val="107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 п/п</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Вариант</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Урожайность, т/га</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Прибавка</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rowSpan="2">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Товарность,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83330718"/>
                  </a:ext>
                </a:extLst>
              </a:tr>
              <a:tr h="229922">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т/га</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ru-RU"/>
                    </a:p>
                  </a:txBody>
                  <a:tcPr/>
                </a:tc>
                <a:extLst>
                  <a:ext uri="{0D108BD9-81ED-4DB2-BD59-A6C34878D82A}">
                    <a16:rowId xmlns:a16="http://schemas.microsoft.com/office/drawing/2014/main" val="1163007561"/>
                  </a:ext>
                </a:extLst>
              </a:tr>
              <a:tr h="229922">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Фон N</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Р</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К</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69,3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100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94</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04012374"/>
                  </a:ext>
                </a:extLst>
              </a:tr>
              <a:tr h="229922">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Фон + диатомит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 т/га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76,1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6,8</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110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95</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7013046"/>
                  </a:ext>
                </a:extLst>
              </a:tr>
              <a:tr h="229922">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Фон + диатомит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4 т/га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80,6</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11,3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116</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94</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6048697"/>
                  </a:ext>
                </a:extLst>
              </a:tr>
              <a:tr h="229922">
                <a:tc>
                  <a:txBody>
                    <a:bodyPr/>
                    <a:lstStyle/>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НСР</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05</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6,43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78012725"/>
                  </a:ext>
                </a:extLst>
              </a:tr>
            </a:tbl>
          </a:graphicData>
        </a:graphic>
      </p:graphicFrame>
      <p:sp>
        <p:nvSpPr>
          <p:cNvPr id="6" name="Прямоугольник 5"/>
          <p:cNvSpPr/>
          <p:nvPr/>
        </p:nvSpPr>
        <p:spPr>
          <a:xfrm>
            <a:off x="444940" y="5997079"/>
            <a:ext cx="8299009" cy="704104"/>
          </a:xfrm>
          <a:prstGeom prst="rect">
            <a:avLst/>
          </a:prstGeom>
        </p:spPr>
        <p:txBody>
          <a:bodyPr wrap="square">
            <a:spAutoFit/>
          </a:bodyPr>
          <a:lstStyle/>
          <a:p>
            <a:pPr indent="180340" algn="just">
              <a:lnSpc>
                <a:spcPct val="150000"/>
              </a:lnSpc>
            </a:pPr>
            <a:r>
              <a:rPr lang="ru-RU" spc="30" dirty="0">
                <a:latin typeface="Times New Roman" panose="02020603050405020304" pitchFamily="18" charset="0"/>
                <a:ea typeface="Times New Roman" panose="02020603050405020304" pitchFamily="18" charset="0"/>
                <a:cs typeface="Times New Roman" panose="02020603050405020304" pitchFamily="18" charset="0"/>
              </a:rPr>
              <a:t>Таким образом, внесение диатомита под капусту белокочанную в дозах 2 т/га и 4 т/га оказало положительное влияние на продуктивность</a:t>
            </a:r>
            <a:r>
              <a:rPr lang="ru-RU" spc="3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ru-RU"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800362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Заголовок 1"/>
          <p:cNvSpPr txBox="1">
            <a:spLocks/>
          </p:cNvSpPr>
          <p:nvPr/>
        </p:nvSpPr>
        <p:spPr>
          <a:xfrm>
            <a:off x="537328" y="1049804"/>
            <a:ext cx="7786541" cy="529568"/>
          </a:xfrm>
          <a:prstGeom prst="rect">
            <a:avLst/>
          </a:prstGeom>
        </p:spPr>
        <p:txBody>
          <a:bodyPr vert="horz" lIns="68580" tIns="34290" rIns="68580" bIns="3429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ru-RU" sz="1400" b="1"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8" name="Прямоугольник 17">
            <a:extLst>
              <a:ext uri="{FF2B5EF4-FFF2-40B4-BE49-F238E27FC236}">
                <a16:creationId xmlns:a16="http://schemas.microsoft.com/office/drawing/2014/main" id="{89B07B76-6E6D-8B40-BC5A-D5CFCCB9A3E7}"/>
              </a:ext>
            </a:extLst>
          </p:cNvPr>
          <p:cNvSpPr/>
          <p:nvPr/>
        </p:nvSpPr>
        <p:spPr>
          <a:xfrm>
            <a:off x="7192486" y="79361"/>
            <a:ext cx="1781832" cy="784830"/>
          </a:xfrm>
          <a:prstGeom prst="rect">
            <a:avLst/>
          </a:prstGeom>
        </p:spPr>
        <p:txBody>
          <a:bodyPr wrap="square">
            <a:spAutoFit/>
          </a:bodyPr>
          <a:lstStyle/>
          <a:p>
            <a:pPr marL="539750"/>
            <a:r>
              <a:rPr lang="ru-RU" sz="900" b="1" dirty="0" smtClean="0">
                <a:solidFill>
                  <a:srgbClr val="009193"/>
                </a:solidFill>
                <a:latin typeface="Times New Roman" panose="02020603050405020304" pitchFamily="18" charset="0"/>
                <a:ea typeface="Calibri" panose="020F0502020204030204" pitchFamily="34" charset="0"/>
                <a:cs typeface="Times New Roman" panose="02020603050405020304" pitchFamily="18" charset="0"/>
              </a:rPr>
              <a:t>ФГБОУ ВО «Уральский</a:t>
            </a:r>
            <a:endParaRPr lang="ru-RU" sz="900" b="1" dirty="0">
              <a:solidFill>
                <a:srgbClr val="009193"/>
              </a:solidFill>
              <a:latin typeface="Times New Roman" panose="02020603050405020304" pitchFamily="18" charset="0"/>
              <a:ea typeface="Calibri" panose="020F0502020204030204" pitchFamily="34" charset="0"/>
              <a:cs typeface="Times New Roman" panose="02020603050405020304" pitchFamily="18" charset="0"/>
            </a:endParaRP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г</a:t>
            </a:r>
            <a:r>
              <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осударственный</a:t>
            </a: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аграрный</a:t>
            </a:r>
          </a:p>
          <a:p>
            <a:pPr marL="539750"/>
            <a:r>
              <a:rPr lang="ru-RU" sz="900" b="1" dirty="0" smtClean="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Университет»</a:t>
            </a:r>
            <a:endPar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endParaRPr>
          </a:p>
        </p:txBody>
      </p:sp>
      <p:pic>
        <p:nvPicPr>
          <p:cNvPr id="19" name="Рисунок 18"/>
          <p:cNvPicPr/>
          <p:nvPr/>
        </p:nvPicPr>
        <p:blipFill>
          <a:blip r:embed="rId3" cstate="print">
            <a:extLst>
              <a:ext uri="{28A0092B-C50C-407E-A947-70E740481C1C}">
                <a14:useLocalDpi xmlns:a14="http://schemas.microsoft.com/office/drawing/2010/main" val="0"/>
              </a:ext>
            </a:extLst>
          </a:blip>
          <a:stretch>
            <a:fillRect/>
          </a:stretch>
        </p:blipFill>
        <p:spPr>
          <a:xfrm>
            <a:off x="7284875" y="161962"/>
            <a:ext cx="445105" cy="518658"/>
          </a:xfrm>
          <a:prstGeom prst="rect">
            <a:avLst/>
          </a:prstGeom>
        </p:spPr>
      </p:pic>
      <p:sp>
        <p:nvSpPr>
          <p:cNvPr id="2" name="Заголовок 1"/>
          <p:cNvSpPr>
            <a:spLocks noGrp="1"/>
          </p:cNvSpPr>
          <p:nvPr>
            <p:ph type="title"/>
          </p:nvPr>
        </p:nvSpPr>
        <p:spPr>
          <a:xfrm>
            <a:off x="430097" y="946792"/>
            <a:ext cx="8392801" cy="1072507"/>
          </a:xfrm>
        </p:spPr>
        <p:txBody>
          <a:bodyPr/>
          <a:lstStyle/>
          <a:p>
            <a:pPr algn="just">
              <a:lnSpc>
                <a:spcPct val="150000"/>
              </a:lnSpc>
            </a:pPr>
            <a:r>
              <a:rPr lang="ru-RU" sz="1600" dirty="0" smtClean="0">
                <a:latin typeface="Times New Roman" panose="02020603050405020304" pitchFamily="18" charset="0"/>
                <a:cs typeface="Times New Roman" panose="02020603050405020304" pitchFamily="18" charset="0"/>
              </a:rPr>
              <a:t>     </a:t>
            </a:r>
            <a:r>
              <a:rPr lang="ru-RU" sz="1600" spc="30" dirty="0">
                <a:latin typeface="Times New Roman" panose="02020603050405020304" pitchFamily="18" charset="0"/>
                <a:ea typeface="Times New Roman" panose="02020603050405020304" pitchFamily="18" charset="0"/>
              </a:rPr>
              <a:t>По результатам исследований установлено (табл.8), что содержание сахара по вариантам колебалось от 5,14 до 5,2% с незначительным повышением его на вариантах с </a:t>
            </a:r>
            <a:r>
              <a:rPr lang="ru-RU" sz="1600" spc="30" dirty="0" smtClean="0">
                <a:latin typeface="Times New Roman" panose="02020603050405020304" pitchFamily="18" charset="0"/>
                <a:ea typeface="Times New Roman" panose="02020603050405020304" pitchFamily="18" charset="0"/>
              </a:rPr>
              <a:t>диатомитом.</a:t>
            </a:r>
            <a:endParaRPr lang="ru-RU" sz="1600" dirty="0"/>
          </a:p>
        </p:txBody>
      </p:sp>
      <p:sp>
        <p:nvSpPr>
          <p:cNvPr id="8" name="Прямоугольник 7"/>
          <p:cNvSpPr/>
          <p:nvPr/>
        </p:nvSpPr>
        <p:spPr>
          <a:xfrm>
            <a:off x="430097" y="4560044"/>
            <a:ext cx="8475778" cy="2035301"/>
          </a:xfrm>
          <a:prstGeom prst="rect">
            <a:avLst/>
          </a:prstGeom>
        </p:spPr>
        <p:txBody>
          <a:bodyPr wrap="square">
            <a:spAutoFit/>
          </a:bodyPr>
          <a:lstStyle/>
          <a:p>
            <a:pPr algn="just">
              <a:lnSpc>
                <a:spcPct val="114000"/>
              </a:lnSpc>
            </a:pPr>
            <a:r>
              <a:rPr lang="ru-RU" sz="1600" dirty="0" smtClean="0">
                <a:latin typeface="Times New Roman" panose="02020603050405020304" pitchFamily="18" charset="0"/>
                <a:cs typeface="Times New Roman" panose="02020603050405020304" pitchFamily="18" charset="0"/>
              </a:rPr>
              <a:t>   По </a:t>
            </a:r>
            <a:r>
              <a:rPr lang="ru-RU" sz="1600" dirty="0">
                <a:latin typeface="Times New Roman" panose="02020603050405020304" pitchFamily="18" charset="0"/>
                <a:cs typeface="Times New Roman" panose="02020603050405020304" pitchFamily="18" charset="0"/>
              </a:rPr>
              <a:t>всем вариантам опыта содержание нитратов было существенно ниже в вариантах с диатомитом на 44-50 мг/кг по сравнению с контролем.</a:t>
            </a:r>
          </a:p>
          <a:p>
            <a:pPr algn="just">
              <a:lnSpc>
                <a:spcPct val="114000"/>
              </a:lnSpc>
            </a:pPr>
            <a:r>
              <a:rPr lang="ru-RU" sz="1600" dirty="0" smtClean="0">
                <a:latin typeface="Times New Roman" panose="02020603050405020304" pitchFamily="18" charset="0"/>
                <a:cs typeface="Times New Roman" panose="02020603050405020304" pitchFamily="18" charset="0"/>
              </a:rPr>
              <a:t>   Таким </a:t>
            </a:r>
            <a:r>
              <a:rPr lang="ru-RU" sz="1600" dirty="0">
                <a:latin typeface="Times New Roman" panose="02020603050405020304" pitchFamily="18" charset="0"/>
                <a:cs typeface="Times New Roman" panose="02020603050405020304" pitchFamily="18" charset="0"/>
              </a:rPr>
              <a:t>образом, диатомит благодаря хорошим сорбционным свойствам оказывает положительное влияние на содержание нитратов в кочанах белокочанной капусты, снижая их до еще более безопасного уровня.</a:t>
            </a:r>
          </a:p>
          <a:p>
            <a:pPr algn="just">
              <a:lnSpc>
                <a:spcPct val="114000"/>
              </a:lnSpc>
            </a:pPr>
            <a:r>
              <a:rPr lang="ru-RU" sz="1600" dirty="0" smtClean="0">
                <a:latin typeface="Times New Roman" panose="02020603050405020304" pitchFamily="18" charset="0"/>
                <a:cs typeface="Times New Roman" panose="02020603050405020304" pitchFamily="18" charset="0"/>
              </a:rPr>
              <a:t>   Опыт </a:t>
            </a:r>
            <a:r>
              <a:rPr lang="ru-RU" sz="1600" dirty="0">
                <a:latin typeface="Times New Roman" panose="02020603050405020304" pitchFamily="18" charset="0"/>
                <a:cs typeface="Times New Roman" panose="02020603050405020304" pitchFamily="18" charset="0"/>
              </a:rPr>
              <a:t>№3. Производственный опыт в ЗАО АПК «</a:t>
            </a:r>
            <a:r>
              <a:rPr lang="ru-RU" sz="1600" dirty="0" err="1">
                <a:latin typeface="Times New Roman" panose="02020603050405020304" pitchFamily="18" charset="0"/>
                <a:cs typeface="Times New Roman" panose="02020603050405020304" pitchFamily="18" charset="0"/>
              </a:rPr>
              <a:t>Белореченский</a:t>
            </a:r>
            <a:r>
              <a:rPr lang="ru-RU" sz="1600" dirty="0">
                <a:latin typeface="Times New Roman" panose="02020603050405020304" pitchFamily="18" charset="0"/>
                <a:cs typeface="Times New Roman" panose="02020603050405020304" pitchFamily="18" charset="0"/>
              </a:rPr>
              <a:t>» и ФГУП Учебно-опытное хозяйство «Уралец» Белоярского района.</a:t>
            </a:r>
          </a:p>
        </p:txBody>
      </p:sp>
      <p:graphicFrame>
        <p:nvGraphicFramePr>
          <p:cNvPr id="4" name="Объект 3"/>
          <p:cNvGraphicFramePr>
            <a:graphicFrameLocks noGrp="1"/>
          </p:cNvGraphicFramePr>
          <p:nvPr>
            <p:ph idx="1"/>
            <p:extLst>
              <p:ext uri="{D42A27DB-BD31-4B8C-83A1-F6EECF244321}">
                <p14:modId xmlns:p14="http://schemas.microsoft.com/office/powerpoint/2010/main" val="3424488985"/>
              </p:ext>
            </p:extLst>
          </p:nvPr>
        </p:nvGraphicFramePr>
        <p:xfrm>
          <a:off x="537328" y="2090476"/>
          <a:ext cx="8285569" cy="2333317"/>
        </p:xfrm>
        <a:graphic>
          <a:graphicData uri="http://schemas.openxmlformats.org/drawingml/2006/table">
            <a:tbl>
              <a:tblPr firstRow="1" firstCol="1" bandRow="1"/>
              <a:tblGrid>
                <a:gridCol w="812312">
                  <a:extLst>
                    <a:ext uri="{9D8B030D-6E8A-4147-A177-3AD203B41FA5}">
                      <a16:colId xmlns:a16="http://schemas.microsoft.com/office/drawing/2014/main" val="192183382"/>
                    </a:ext>
                  </a:extLst>
                </a:gridCol>
                <a:gridCol w="2501915">
                  <a:extLst>
                    <a:ext uri="{9D8B030D-6E8A-4147-A177-3AD203B41FA5}">
                      <a16:colId xmlns:a16="http://schemas.microsoft.com/office/drawing/2014/main" val="1287076168"/>
                    </a:ext>
                  </a:extLst>
                </a:gridCol>
                <a:gridCol w="1657114">
                  <a:extLst>
                    <a:ext uri="{9D8B030D-6E8A-4147-A177-3AD203B41FA5}">
                      <a16:colId xmlns:a16="http://schemas.microsoft.com/office/drawing/2014/main" val="3000383803"/>
                    </a:ext>
                  </a:extLst>
                </a:gridCol>
                <a:gridCol w="1657114">
                  <a:extLst>
                    <a:ext uri="{9D8B030D-6E8A-4147-A177-3AD203B41FA5}">
                      <a16:colId xmlns:a16="http://schemas.microsoft.com/office/drawing/2014/main" val="418638674"/>
                    </a:ext>
                  </a:extLst>
                </a:gridCol>
                <a:gridCol w="1657114">
                  <a:extLst>
                    <a:ext uri="{9D8B030D-6E8A-4147-A177-3AD203B41FA5}">
                      <a16:colId xmlns:a16="http://schemas.microsoft.com/office/drawing/2014/main" val="2250912062"/>
                    </a:ext>
                  </a:extLst>
                </a:gridCol>
              </a:tblGrid>
              <a:tr h="333331">
                <a:tc gridSpan="5">
                  <a:txBody>
                    <a:bodyPr/>
                    <a:lstStyle/>
                    <a:p>
                      <a:pPr algn="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Таблица 8</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379926221"/>
                  </a:ext>
                </a:extLst>
              </a:tr>
              <a:tr h="333331">
                <a:tc gridSpan="5">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Биохимический состав капусты белокочанной гибрид </a:t>
                      </a:r>
                      <a:r>
                        <a:rPr lang="ru-RU" sz="1400" dirty="0" err="1">
                          <a:effectLst/>
                          <a:latin typeface="Times New Roman" panose="02020603050405020304" pitchFamily="18" charset="0"/>
                          <a:ea typeface="Times New Roman" panose="02020603050405020304" pitchFamily="18" charset="0"/>
                          <a:cs typeface="Times New Roman" panose="02020603050405020304" pitchFamily="18" charset="0"/>
                        </a:rPr>
                        <a:t>Блоктор</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в К(Ф)Х Жигалова </a:t>
                      </a:r>
                      <a:r>
                        <a:rPr lang="ru-RU" sz="1400" dirty="0" err="1">
                          <a:effectLst/>
                          <a:latin typeface="Times New Roman" panose="02020603050405020304" pitchFamily="18" charset="0"/>
                          <a:ea typeface="Times New Roman" panose="02020603050405020304" pitchFamily="18" charset="0"/>
                          <a:cs typeface="Times New Roman" panose="02020603050405020304" pitchFamily="18" charset="0"/>
                        </a:rPr>
                        <a:t>Богдановичского</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района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84697317"/>
                  </a:ext>
                </a:extLst>
              </a:tr>
              <a:tr h="333331">
                <a:tc>
                  <a:txBody>
                    <a:bodyPr/>
                    <a:lstStyle/>
                    <a:p>
                      <a:pP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Вариант</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Сахар, %</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Витамин С, мг/%</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Нитраты, мг/кг</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01761918"/>
                  </a:ext>
                </a:extLst>
              </a:tr>
              <a:tr h="333331">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Фон N</a:t>
                      </a:r>
                      <a:r>
                        <a:rPr lang="ru-RU" sz="1400" baseline="-25000" dirty="0">
                          <a:effectLst/>
                          <a:latin typeface="Times New Roman" panose="02020603050405020304" pitchFamily="18" charset="0"/>
                          <a:ea typeface="Times New Roman" panose="02020603050405020304" pitchFamily="18" charset="0"/>
                          <a:cs typeface="Times New Roman" panose="02020603050405020304" pitchFamily="18" charset="0"/>
                        </a:rPr>
                        <a:t>60</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Р</a:t>
                      </a:r>
                      <a:r>
                        <a:rPr lang="ru-RU" sz="1400" baseline="-25000" dirty="0">
                          <a:effectLst/>
                          <a:latin typeface="Times New Roman" panose="02020603050405020304" pitchFamily="18" charset="0"/>
                          <a:ea typeface="Times New Roman" panose="02020603050405020304" pitchFamily="18" charset="0"/>
                          <a:cs typeface="Times New Roman" panose="02020603050405020304" pitchFamily="18" charset="0"/>
                        </a:rPr>
                        <a:t>30</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К</a:t>
                      </a:r>
                      <a:r>
                        <a:rPr lang="ru-RU" sz="1400" baseline="-25000" dirty="0">
                          <a:effectLst/>
                          <a:latin typeface="Times New Roman" panose="02020603050405020304" pitchFamily="18" charset="0"/>
                          <a:ea typeface="Times New Roman" panose="02020603050405020304" pitchFamily="18" charset="0"/>
                          <a:cs typeface="Times New Roman" panose="02020603050405020304" pitchFamily="18" charset="0"/>
                        </a:rPr>
                        <a:t>30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5,14</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51,4</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460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22867403"/>
                  </a:ext>
                </a:extLst>
              </a:tr>
              <a:tr h="333331">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Фон + диатомит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 т/га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5,18</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51,6</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410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40297674"/>
                  </a:ext>
                </a:extLst>
              </a:tr>
              <a:tr h="333331">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Фон + диатомит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4 т/га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5,2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51,3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416</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03868009"/>
                  </a:ext>
                </a:extLst>
              </a:tr>
              <a:tr h="333331">
                <a:tc>
                  <a:txBody>
                    <a:bodyPr/>
                    <a:lstStyle/>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ПДК</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500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413219"/>
                  </a:ext>
                </a:extLst>
              </a:tr>
            </a:tbl>
          </a:graphicData>
        </a:graphic>
      </p:graphicFrame>
    </p:spTree>
    <p:extLst>
      <p:ext uri="{BB962C8B-B14F-4D97-AF65-F5344CB8AC3E}">
        <p14:creationId xmlns:p14="http://schemas.microsoft.com/office/powerpoint/2010/main" val="35597367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Заголовок 1"/>
          <p:cNvSpPr txBox="1">
            <a:spLocks/>
          </p:cNvSpPr>
          <p:nvPr/>
        </p:nvSpPr>
        <p:spPr>
          <a:xfrm>
            <a:off x="537328" y="1049804"/>
            <a:ext cx="7786541" cy="529568"/>
          </a:xfrm>
          <a:prstGeom prst="rect">
            <a:avLst/>
          </a:prstGeom>
        </p:spPr>
        <p:txBody>
          <a:bodyPr vert="horz" lIns="68580" tIns="34290" rIns="68580" bIns="3429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ru-RU" sz="1400" b="1"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8" name="Прямоугольник 17">
            <a:extLst>
              <a:ext uri="{FF2B5EF4-FFF2-40B4-BE49-F238E27FC236}">
                <a16:creationId xmlns:a16="http://schemas.microsoft.com/office/drawing/2014/main" id="{89B07B76-6E6D-8B40-BC5A-D5CFCCB9A3E7}"/>
              </a:ext>
            </a:extLst>
          </p:cNvPr>
          <p:cNvSpPr/>
          <p:nvPr/>
        </p:nvSpPr>
        <p:spPr>
          <a:xfrm>
            <a:off x="7192486" y="79361"/>
            <a:ext cx="1781832" cy="784830"/>
          </a:xfrm>
          <a:prstGeom prst="rect">
            <a:avLst/>
          </a:prstGeom>
        </p:spPr>
        <p:txBody>
          <a:bodyPr wrap="square">
            <a:spAutoFit/>
          </a:bodyPr>
          <a:lstStyle/>
          <a:p>
            <a:pPr marL="539750"/>
            <a:r>
              <a:rPr lang="ru-RU" sz="900" b="1" dirty="0" smtClean="0">
                <a:solidFill>
                  <a:srgbClr val="009193"/>
                </a:solidFill>
                <a:latin typeface="Times New Roman" panose="02020603050405020304" pitchFamily="18" charset="0"/>
                <a:ea typeface="Calibri" panose="020F0502020204030204" pitchFamily="34" charset="0"/>
                <a:cs typeface="Times New Roman" panose="02020603050405020304" pitchFamily="18" charset="0"/>
              </a:rPr>
              <a:t>ФГБОУ ВО «Уральский</a:t>
            </a:r>
            <a:endParaRPr lang="ru-RU" sz="900" b="1" dirty="0">
              <a:solidFill>
                <a:srgbClr val="009193"/>
              </a:solidFill>
              <a:latin typeface="Times New Roman" panose="02020603050405020304" pitchFamily="18" charset="0"/>
              <a:ea typeface="Calibri" panose="020F0502020204030204" pitchFamily="34" charset="0"/>
              <a:cs typeface="Times New Roman" panose="02020603050405020304" pitchFamily="18" charset="0"/>
            </a:endParaRP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г</a:t>
            </a:r>
            <a:r>
              <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осударственный</a:t>
            </a: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аграрный</a:t>
            </a:r>
          </a:p>
          <a:p>
            <a:pPr marL="539750"/>
            <a:r>
              <a:rPr lang="ru-RU" sz="900" b="1" dirty="0" smtClean="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Университет»</a:t>
            </a:r>
            <a:endPar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endParaRPr>
          </a:p>
        </p:txBody>
      </p:sp>
      <p:pic>
        <p:nvPicPr>
          <p:cNvPr id="19" name="Рисунок 18"/>
          <p:cNvPicPr/>
          <p:nvPr/>
        </p:nvPicPr>
        <p:blipFill>
          <a:blip r:embed="rId3" cstate="print">
            <a:extLst>
              <a:ext uri="{28A0092B-C50C-407E-A947-70E740481C1C}">
                <a14:useLocalDpi xmlns:a14="http://schemas.microsoft.com/office/drawing/2010/main" val="0"/>
              </a:ext>
            </a:extLst>
          </a:blip>
          <a:stretch>
            <a:fillRect/>
          </a:stretch>
        </p:blipFill>
        <p:spPr>
          <a:xfrm>
            <a:off x="7284875" y="161962"/>
            <a:ext cx="445105" cy="518658"/>
          </a:xfrm>
          <a:prstGeom prst="rect">
            <a:avLst/>
          </a:prstGeom>
        </p:spPr>
      </p:pic>
      <p:sp>
        <p:nvSpPr>
          <p:cNvPr id="2" name="Заголовок 1"/>
          <p:cNvSpPr>
            <a:spLocks noGrp="1"/>
          </p:cNvSpPr>
          <p:nvPr>
            <p:ph type="title"/>
          </p:nvPr>
        </p:nvSpPr>
        <p:spPr>
          <a:xfrm>
            <a:off x="430097" y="782966"/>
            <a:ext cx="8392801" cy="1236334"/>
          </a:xfrm>
        </p:spPr>
        <p:txBody>
          <a:bodyPr/>
          <a:lstStyle/>
          <a:p>
            <a:pPr algn="just">
              <a:lnSpc>
                <a:spcPct val="150000"/>
              </a:lnSpc>
            </a:pPr>
            <a:r>
              <a:rPr lang="ru-RU" sz="1600" dirty="0" smtClean="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Учеты урожайности картофеля в опыте №3 в Белоярском районе показали (табл.9), что данный показатель по вариантам находился в пределах от 39,5 до 47,2 т/га, причем на опытных вариантах был выше по сравнению с контролем на 4,4-7,7 т/га или на 11-19</a:t>
            </a:r>
            <a:r>
              <a:rPr lang="ru-RU" sz="1600" dirty="0" smtClean="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p:txBody>
      </p:sp>
      <p:sp>
        <p:nvSpPr>
          <p:cNvPr id="8" name="Прямоугольник 7"/>
          <p:cNvSpPr/>
          <p:nvPr/>
        </p:nvSpPr>
        <p:spPr>
          <a:xfrm>
            <a:off x="430097" y="4721969"/>
            <a:ext cx="8475778" cy="1569660"/>
          </a:xfrm>
          <a:prstGeom prst="rect">
            <a:avLst/>
          </a:prstGeom>
        </p:spPr>
        <p:txBody>
          <a:bodyPr wrap="square">
            <a:spAutoFit/>
          </a:bodyPr>
          <a:lstStyle/>
          <a:p>
            <a:pPr algn="just">
              <a:lnSpc>
                <a:spcPct val="150000"/>
              </a:lnSpc>
            </a:pPr>
            <a:r>
              <a:rPr lang="ru-RU" sz="1600" dirty="0" smtClean="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Следует отметить, что разница на варианте с диатомитом 4 т/га при НСР</a:t>
            </a:r>
            <a:r>
              <a:rPr lang="ru-RU" sz="1600" baseline="-25000" dirty="0">
                <a:latin typeface="Times New Roman" panose="02020603050405020304" pitchFamily="18" charset="0"/>
                <a:cs typeface="Times New Roman" panose="02020603050405020304" pitchFamily="18" charset="0"/>
              </a:rPr>
              <a:t>05</a:t>
            </a:r>
            <a:r>
              <a:rPr lang="ru-RU" sz="1600" dirty="0">
                <a:latin typeface="Times New Roman" panose="02020603050405020304" pitchFamily="18" charset="0"/>
                <a:cs typeface="Times New Roman" panose="02020603050405020304" pitchFamily="18" charset="0"/>
              </a:rPr>
              <a:t>=4,7 т/га математически достоверна.</a:t>
            </a:r>
          </a:p>
          <a:p>
            <a:pPr algn="just">
              <a:lnSpc>
                <a:spcPct val="150000"/>
              </a:lnSpc>
            </a:pPr>
            <a:r>
              <a:rPr lang="ru-RU" sz="1600" dirty="0" smtClean="0">
                <a:latin typeface="Times New Roman" panose="02020603050405020304" pitchFamily="18" charset="0"/>
                <a:cs typeface="Times New Roman" panose="02020603050405020304" pitchFamily="18" charset="0"/>
              </a:rPr>
              <a:t>   Таким </a:t>
            </a:r>
            <a:r>
              <a:rPr lang="ru-RU" sz="1600" dirty="0">
                <a:latin typeface="Times New Roman" panose="02020603050405020304" pitchFamily="18" charset="0"/>
                <a:cs typeface="Times New Roman" panose="02020603050405020304" pitchFamily="18" charset="0"/>
              </a:rPr>
              <a:t>образом, наилучшим вариантом по продуктивности картофеля был вариант с применением диатомита в дозе 4 т/га</a:t>
            </a:r>
            <a:r>
              <a:rPr lang="ru-RU" sz="1600" dirty="0" smtClean="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3251297104"/>
              </p:ext>
            </p:extLst>
          </p:nvPr>
        </p:nvGraphicFramePr>
        <p:xfrm>
          <a:off x="619125" y="2219328"/>
          <a:ext cx="8096250" cy="2400296"/>
        </p:xfrm>
        <a:graphic>
          <a:graphicData uri="http://schemas.openxmlformats.org/drawingml/2006/table">
            <a:tbl>
              <a:tblPr firstRow="1" firstCol="1" bandRow="1"/>
              <a:tblGrid>
                <a:gridCol w="695325">
                  <a:extLst>
                    <a:ext uri="{9D8B030D-6E8A-4147-A177-3AD203B41FA5}">
                      <a16:colId xmlns:a16="http://schemas.microsoft.com/office/drawing/2014/main" val="906912524"/>
                    </a:ext>
                  </a:extLst>
                </a:gridCol>
                <a:gridCol w="2133600">
                  <a:extLst>
                    <a:ext uri="{9D8B030D-6E8A-4147-A177-3AD203B41FA5}">
                      <a16:colId xmlns:a16="http://schemas.microsoft.com/office/drawing/2014/main" val="1404441224"/>
                    </a:ext>
                  </a:extLst>
                </a:gridCol>
                <a:gridCol w="1685925">
                  <a:extLst>
                    <a:ext uri="{9D8B030D-6E8A-4147-A177-3AD203B41FA5}">
                      <a16:colId xmlns:a16="http://schemas.microsoft.com/office/drawing/2014/main" val="2812045924"/>
                    </a:ext>
                  </a:extLst>
                </a:gridCol>
                <a:gridCol w="1095375">
                  <a:extLst>
                    <a:ext uri="{9D8B030D-6E8A-4147-A177-3AD203B41FA5}">
                      <a16:colId xmlns:a16="http://schemas.microsoft.com/office/drawing/2014/main" val="3652560641"/>
                    </a:ext>
                  </a:extLst>
                </a:gridCol>
                <a:gridCol w="1136650">
                  <a:extLst>
                    <a:ext uri="{9D8B030D-6E8A-4147-A177-3AD203B41FA5}">
                      <a16:colId xmlns:a16="http://schemas.microsoft.com/office/drawing/2014/main" val="3130463170"/>
                    </a:ext>
                  </a:extLst>
                </a:gridCol>
                <a:gridCol w="1349375">
                  <a:extLst>
                    <a:ext uri="{9D8B030D-6E8A-4147-A177-3AD203B41FA5}">
                      <a16:colId xmlns:a16="http://schemas.microsoft.com/office/drawing/2014/main" val="694087083"/>
                    </a:ext>
                  </a:extLst>
                </a:gridCol>
              </a:tblGrid>
              <a:tr h="300037">
                <a:tc gridSpan="6">
                  <a:txBody>
                    <a:bodyPr/>
                    <a:lstStyle/>
                    <a:p>
                      <a:pPr algn="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Таблица 9</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077969506"/>
                  </a:ext>
                </a:extLst>
              </a:tr>
              <a:tr h="300037">
                <a:tc gridSpan="6">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Урожайность картофеля в зависимости от доз внесения диатомита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4232595082"/>
                  </a:ext>
                </a:extLst>
              </a:tr>
              <a:tr h="300037">
                <a:tc rowSpan="2">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№п/п</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Вариант</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Урожайность, т/га</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Прибавка</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rowSpan="2">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Товарность,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44595065"/>
                  </a:ext>
                </a:extLst>
              </a:tr>
              <a:tr h="300037">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т/га</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ru-RU"/>
                    </a:p>
                  </a:txBody>
                  <a:tcPr/>
                </a:tc>
                <a:extLst>
                  <a:ext uri="{0D108BD9-81ED-4DB2-BD59-A6C34878D82A}">
                    <a16:rowId xmlns:a16="http://schemas.microsoft.com/office/drawing/2014/main" val="3653619676"/>
                  </a:ext>
                </a:extLst>
              </a:tr>
              <a:tr h="300037">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Фон N</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Р</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К</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39,5</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100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89</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79959390"/>
                  </a:ext>
                </a:extLst>
              </a:tr>
              <a:tr h="300037">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Фон + диатомит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 т/га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43,9</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4,4</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111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90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69979179"/>
                  </a:ext>
                </a:extLst>
              </a:tr>
              <a:tr h="300037">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Фон + диатомит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4 т/га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47,2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7,7</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119</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90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48590857"/>
                  </a:ext>
                </a:extLst>
              </a:tr>
              <a:tr h="300037">
                <a:tc>
                  <a:txBody>
                    <a:bodyPr/>
                    <a:lstStyle/>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НСР</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05</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4,7</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18339779"/>
                  </a:ext>
                </a:extLst>
              </a:tr>
            </a:tbl>
          </a:graphicData>
        </a:graphic>
      </p:graphicFrame>
    </p:spTree>
    <p:extLst>
      <p:ext uri="{BB962C8B-B14F-4D97-AF65-F5344CB8AC3E}">
        <p14:creationId xmlns:p14="http://schemas.microsoft.com/office/powerpoint/2010/main" val="3023041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Заголовок 1"/>
          <p:cNvSpPr txBox="1">
            <a:spLocks/>
          </p:cNvSpPr>
          <p:nvPr/>
        </p:nvSpPr>
        <p:spPr>
          <a:xfrm>
            <a:off x="537328" y="1049804"/>
            <a:ext cx="7786541" cy="529568"/>
          </a:xfrm>
          <a:prstGeom prst="rect">
            <a:avLst/>
          </a:prstGeom>
        </p:spPr>
        <p:txBody>
          <a:bodyPr vert="horz" lIns="68580" tIns="34290" rIns="68580" bIns="3429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ru-RU" sz="1400" b="1"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8" name="Прямоугольник 17">
            <a:extLst>
              <a:ext uri="{FF2B5EF4-FFF2-40B4-BE49-F238E27FC236}">
                <a16:creationId xmlns:a16="http://schemas.microsoft.com/office/drawing/2014/main" id="{89B07B76-6E6D-8B40-BC5A-D5CFCCB9A3E7}"/>
              </a:ext>
            </a:extLst>
          </p:cNvPr>
          <p:cNvSpPr/>
          <p:nvPr/>
        </p:nvSpPr>
        <p:spPr>
          <a:xfrm>
            <a:off x="7192486" y="79361"/>
            <a:ext cx="1781832" cy="784830"/>
          </a:xfrm>
          <a:prstGeom prst="rect">
            <a:avLst/>
          </a:prstGeom>
        </p:spPr>
        <p:txBody>
          <a:bodyPr wrap="square">
            <a:spAutoFit/>
          </a:bodyPr>
          <a:lstStyle/>
          <a:p>
            <a:pPr marL="539750"/>
            <a:r>
              <a:rPr lang="ru-RU" sz="900" b="1" dirty="0" smtClean="0">
                <a:solidFill>
                  <a:srgbClr val="009193"/>
                </a:solidFill>
                <a:latin typeface="Times New Roman" panose="02020603050405020304" pitchFamily="18" charset="0"/>
                <a:ea typeface="Calibri" panose="020F0502020204030204" pitchFamily="34" charset="0"/>
                <a:cs typeface="Times New Roman" panose="02020603050405020304" pitchFamily="18" charset="0"/>
              </a:rPr>
              <a:t>ФГБОУ ВО «Уральский</a:t>
            </a:r>
            <a:endParaRPr lang="ru-RU" sz="900" b="1" dirty="0">
              <a:solidFill>
                <a:srgbClr val="009193"/>
              </a:solidFill>
              <a:latin typeface="Times New Roman" panose="02020603050405020304" pitchFamily="18" charset="0"/>
              <a:ea typeface="Calibri" panose="020F0502020204030204" pitchFamily="34" charset="0"/>
              <a:cs typeface="Times New Roman" panose="02020603050405020304" pitchFamily="18" charset="0"/>
            </a:endParaRP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г</a:t>
            </a:r>
            <a:r>
              <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осударственный</a:t>
            </a: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аграрный</a:t>
            </a:r>
          </a:p>
          <a:p>
            <a:pPr marL="539750"/>
            <a:r>
              <a:rPr lang="ru-RU" sz="900" b="1" dirty="0" smtClean="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Университет»</a:t>
            </a:r>
            <a:endPar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endParaRPr>
          </a:p>
        </p:txBody>
      </p:sp>
      <p:pic>
        <p:nvPicPr>
          <p:cNvPr id="19" name="Рисунок 18"/>
          <p:cNvPicPr/>
          <p:nvPr/>
        </p:nvPicPr>
        <p:blipFill>
          <a:blip r:embed="rId3" cstate="print">
            <a:extLst>
              <a:ext uri="{28A0092B-C50C-407E-A947-70E740481C1C}">
                <a14:useLocalDpi xmlns:a14="http://schemas.microsoft.com/office/drawing/2010/main" val="0"/>
              </a:ext>
            </a:extLst>
          </a:blip>
          <a:stretch>
            <a:fillRect/>
          </a:stretch>
        </p:blipFill>
        <p:spPr>
          <a:xfrm>
            <a:off x="7284875" y="161962"/>
            <a:ext cx="445105" cy="518658"/>
          </a:xfrm>
          <a:prstGeom prst="rect">
            <a:avLst/>
          </a:prstGeom>
        </p:spPr>
      </p:pic>
      <p:sp>
        <p:nvSpPr>
          <p:cNvPr id="2" name="Заголовок 1"/>
          <p:cNvSpPr>
            <a:spLocks noGrp="1"/>
          </p:cNvSpPr>
          <p:nvPr>
            <p:ph type="title"/>
          </p:nvPr>
        </p:nvSpPr>
        <p:spPr>
          <a:xfrm>
            <a:off x="430097" y="1011564"/>
            <a:ext cx="8392801" cy="1007735"/>
          </a:xfrm>
        </p:spPr>
        <p:txBody>
          <a:bodyPr/>
          <a:lstStyle/>
          <a:p>
            <a:pPr algn="just">
              <a:lnSpc>
                <a:spcPct val="114000"/>
              </a:lnSpc>
            </a:pPr>
            <a:r>
              <a:rPr lang="ru-RU" sz="1600" dirty="0" smtClean="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По результатам 3-х месячного хранения картофеля установлено (табл.10), что на всех вариантах естественная убыль не превышала норму естественной убыли для холодной зоны и хранилищ без искусственного охлаждения и варьировала от 2,6 до 2,9%.</a:t>
            </a:r>
          </a:p>
        </p:txBody>
      </p:sp>
      <p:sp>
        <p:nvSpPr>
          <p:cNvPr id="8" name="Прямоугольник 7"/>
          <p:cNvSpPr/>
          <p:nvPr/>
        </p:nvSpPr>
        <p:spPr>
          <a:xfrm>
            <a:off x="430097" y="4264769"/>
            <a:ext cx="8475778" cy="2316019"/>
          </a:xfrm>
          <a:prstGeom prst="rect">
            <a:avLst/>
          </a:prstGeom>
        </p:spPr>
        <p:txBody>
          <a:bodyPr wrap="square">
            <a:spAutoFit/>
          </a:bodyPr>
          <a:lstStyle/>
          <a:p>
            <a:pPr algn="just">
              <a:lnSpc>
                <a:spcPct val="114000"/>
              </a:lnSpc>
            </a:pPr>
            <a:r>
              <a:rPr lang="ru-RU" sz="1600" dirty="0" smtClean="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Следует отметить, что на опытных вариантах данный показатель был ниже, чем на контрольном варианте на 0,2-0,3%. Технический отход практически не зависел от вариантов опыта и находился в пределах от 1,5 до 1,9% с некоторым снижением на опытных вариантах, что объясняется более плотной кожурой клубней картофеля на вариантах с диатомитом. Потери от болезней были в пределах от 2,4 до 2,7%, причем на контроле они были несколько выше (на 0,2-0,3%), чем в опытном варианте.</a:t>
            </a:r>
          </a:p>
          <a:p>
            <a:pPr algn="just">
              <a:lnSpc>
                <a:spcPct val="114000"/>
              </a:lnSpc>
            </a:pPr>
            <a:r>
              <a:rPr lang="ru-RU" sz="1600" dirty="0">
                <a:latin typeface="Times New Roman" panose="02020603050405020304" pitchFamily="18" charset="0"/>
                <a:cs typeface="Times New Roman" panose="02020603050405020304" pitchFamily="18" charset="0"/>
              </a:rPr>
              <a:t>Таким образом, после 3-х месячного хранения клубней картофеля наметилась незначительная положительная тенденция по сохранности клубней на вариантах с применением диатомита</a:t>
            </a:r>
            <a:r>
              <a:rPr lang="ru-RU" sz="1600" dirty="0" smtClean="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413274528"/>
              </p:ext>
            </p:extLst>
          </p:nvPr>
        </p:nvGraphicFramePr>
        <p:xfrm>
          <a:off x="537328" y="2061227"/>
          <a:ext cx="8130424" cy="2094932"/>
        </p:xfrm>
        <a:graphic>
          <a:graphicData uri="http://schemas.openxmlformats.org/drawingml/2006/table">
            <a:tbl>
              <a:tblPr firstRow="1" firstCol="1" bandRow="1"/>
              <a:tblGrid>
                <a:gridCol w="2910722">
                  <a:extLst>
                    <a:ext uri="{9D8B030D-6E8A-4147-A177-3AD203B41FA5}">
                      <a16:colId xmlns:a16="http://schemas.microsoft.com/office/drawing/2014/main" val="859674075"/>
                    </a:ext>
                  </a:extLst>
                </a:gridCol>
                <a:gridCol w="1600200">
                  <a:extLst>
                    <a:ext uri="{9D8B030D-6E8A-4147-A177-3AD203B41FA5}">
                      <a16:colId xmlns:a16="http://schemas.microsoft.com/office/drawing/2014/main" val="2375032675"/>
                    </a:ext>
                  </a:extLst>
                </a:gridCol>
                <a:gridCol w="1952625">
                  <a:extLst>
                    <a:ext uri="{9D8B030D-6E8A-4147-A177-3AD203B41FA5}">
                      <a16:colId xmlns:a16="http://schemas.microsoft.com/office/drawing/2014/main" val="4071913863"/>
                    </a:ext>
                  </a:extLst>
                </a:gridCol>
                <a:gridCol w="1666877">
                  <a:extLst>
                    <a:ext uri="{9D8B030D-6E8A-4147-A177-3AD203B41FA5}">
                      <a16:colId xmlns:a16="http://schemas.microsoft.com/office/drawing/2014/main" val="306871463"/>
                    </a:ext>
                  </a:extLst>
                </a:gridCol>
              </a:tblGrid>
              <a:tr h="299276">
                <a:tc gridSpan="4">
                  <a:txBody>
                    <a:bodyPr/>
                    <a:lstStyle/>
                    <a:p>
                      <a:pPr algn="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Таблица 10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534022376"/>
                  </a:ext>
                </a:extLst>
              </a:tr>
              <a:tr h="299276">
                <a:tc gridSpan="4">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Потери клубней картофеля за 3 месяца хранения в зависимости от доз внесения диатомита,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273466734"/>
                  </a:ext>
                </a:extLst>
              </a:tr>
              <a:tr h="299276">
                <a:tc rowSpan="2">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Вариант</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3">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Потери клубней,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537530079"/>
                  </a:ext>
                </a:extLst>
              </a:tr>
              <a:tr h="299276">
                <a:tc vMerge="1">
                  <a:txBody>
                    <a:bodyPr/>
                    <a:lstStyle/>
                    <a:p>
                      <a:endParaRPr lang="ru-RU"/>
                    </a:p>
                  </a:txBody>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Естественные</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Технический отход</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От болезней</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95256807"/>
                  </a:ext>
                </a:extLst>
              </a:tr>
              <a:tr h="299276">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 ФОН N</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P</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K</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2,9</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1,9</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2,7</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41894896"/>
                  </a:ext>
                </a:extLst>
              </a:tr>
              <a:tr h="299276">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 </a:t>
                      </a: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Фон + диатомит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 т/га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2,6</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1,6</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2,4</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72926626"/>
                  </a:ext>
                </a:extLst>
              </a:tr>
              <a:tr h="299276">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3. </a:t>
                      </a: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Фон + диатомит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4 т/га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2,7</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1,5</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2,5</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01339929"/>
                  </a:ext>
                </a:extLst>
              </a:tr>
            </a:tbl>
          </a:graphicData>
        </a:graphic>
      </p:graphicFrame>
    </p:spTree>
    <p:extLst>
      <p:ext uri="{BB962C8B-B14F-4D97-AF65-F5344CB8AC3E}">
        <p14:creationId xmlns:p14="http://schemas.microsoft.com/office/powerpoint/2010/main" val="12702433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Заголовок 1"/>
          <p:cNvSpPr txBox="1">
            <a:spLocks/>
          </p:cNvSpPr>
          <p:nvPr/>
        </p:nvSpPr>
        <p:spPr>
          <a:xfrm>
            <a:off x="537328" y="1049804"/>
            <a:ext cx="7786541" cy="529568"/>
          </a:xfrm>
          <a:prstGeom prst="rect">
            <a:avLst/>
          </a:prstGeom>
        </p:spPr>
        <p:txBody>
          <a:bodyPr vert="horz" lIns="68580" tIns="34290" rIns="68580" bIns="3429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ru-RU" sz="1400" b="1"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8" name="Прямоугольник 17">
            <a:extLst>
              <a:ext uri="{FF2B5EF4-FFF2-40B4-BE49-F238E27FC236}">
                <a16:creationId xmlns:a16="http://schemas.microsoft.com/office/drawing/2014/main" id="{89B07B76-6E6D-8B40-BC5A-D5CFCCB9A3E7}"/>
              </a:ext>
            </a:extLst>
          </p:cNvPr>
          <p:cNvSpPr/>
          <p:nvPr/>
        </p:nvSpPr>
        <p:spPr>
          <a:xfrm>
            <a:off x="7192486" y="79361"/>
            <a:ext cx="1781832" cy="784830"/>
          </a:xfrm>
          <a:prstGeom prst="rect">
            <a:avLst/>
          </a:prstGeom>
        </p:spPr>
        <p:txBody>
          <a:bodyPr wrap="square">
            <a:spAutoFit/>
          </a:bodyPr>
          <a:lstStyle/>
          <a:p>
            <a:pPr marL="539750"/>
            <a:r>
              <a:rPr lang="ru-RU" sz="900" b="1" dirty="0" smtClean="0">
                <a:solidFill>
                  <a:srgbClr val="009193"/>
                </a:solidFill>
                <a:latin typeface="Times New Roman" panose="02020603050405020304" pitchFamily="18" charset="0"/>
                <a:ea typeface="Calibri" panose="020F0502020204030204" pitchFamily="34" charset="0"/>
                <a:cs typeface="Times New Roman" panose="02020603050405020304" pitchFamily="18" charset="0"/>
              </a:rPr>
              <a:t>ФГБОУ ВО «Уральский</a:t>
            </a:r>
            <a:endParaRPr lang="ru-RU" sz="900" b="1" dirty="0">
              <a:solidFill>
                <a:srgbClr val="009193"/>
              </a:solidFill>
              <a:latin typeface="Times New Roman" panose="02020603050405020304" pitchFamily="18" charset="0"/>
              <a:ea typeface="Calibri" panose="020F0502020204030204" pitchFamily="34" charset="0"/>
              <a:cs typeface="Times New Roman" panose="02020603050405020304" pitchFamily="18" charset="0"/>
            </a:endParaRP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г</a:t>
            </a:r>
            <a:r>
              <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осударственный</a:t>
            </a: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аграрный</a:t>
            </a:r>
          </a:p>
          <a:p>
            <a:pPr marL="539750"/>
            <a:r>
              <a:rPr lang="ru-RU" sz="900" b="1" dirty="0" smtClean="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Университет»</a:t>
            </a:r>
            <a:endPar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endParaRPr>
          </a:p>
        </p:txBody>
      </p:sp>
      <p:pic>
        <p:nvPicPr>
          <p:cNvPr id="19" name="Рисунок 18"/>
          <p:cNvPicPr/>
          <p:nvPr/>
        </p:nvPicPr>
        <p:blipFill>
          <a:blip r:embed="rId3" cstate="print">
            <a:extLst>
              <a:ext uri="{28A0092B-C50C-407E-A947-70E740481C1C}">
                <a14:useLocalDpi xmlns:a14="http://schemas.microsoft.com/office/drawing/2010/main" val="0"/>
              </a:ext>
            </a:extLst>
          </a:blip>
          <a:stretch>
            <a:fillRect/>
          </a:stretch>
        </p:blipFill>
        <p:spPr>
          <a:xfrm>
            <a:off x="7284875" y="161962"/>
            <a:ext cx="445105" cy="518658"/>
          </a:xfrm>
          <a:prstGeom prst="rect">
            <a:avLst/>
          </a:prstGeom>
        </p:spPr>
      </p:pic>
      <p:sp>
        <p:nvSpPr>
          <p:cNvPr id="2" name="Заголовок 1"/>
          <p:cNvSpPr>
            <a:spLocks noGrp="1"/>
          </p:cNvSpPr>
          <p:nvPr>
            <p:ph type="title"/>
          </p:nvPr>
        </p:nvSpPr>
        <p:spPr>
          <a:xfrm>
            <a:off x="430097" y="984893"/>
            <a:ext cx="8392801" cy="1329682"/>
          </a:xfrm>
        </p:spPr>
        <p:txBody>
          <a:bodyPr/>
          <a:lstStyle/>
          <a:p>
            <a:pPr algn="just">
              <a:lnSpc>
                <a:spcPct val="150000"/>
              </a:lnSpc>
            </a:pPr>
            <a:r>
              <a:rPr lang="ru-RU" sz="1600" dirty="0" smtClean="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По данным проведенных исследований урожайность столовой моркови (табл.11) была выше на вариантах с применением диатомита по сравнению с контролем на 2,8-6,1 т/га или на 6-13%, причем на варианте с дозой диатомита 4 т/га при НСР</a:t>
            </a:r>
            <a:r>
              <a:rPr lang="ru-RU" sz="1600" baseline="-25000" dirty="0">
                <a:latin typeface="Times New Roman" panose="02020603050405020304" pitchFamily="18" charset="0"/>
                <a:cs typeface="Times New Roman" panose="02020603050405020304" pitchFamily="18" charset="0"/>
              </a:rPr>
              <a:t>05</a:t>
            </a:r>
            <a:r>
              <a:rPr lang="ru-RU" sz="1600" dirty="0">
                <a:latin typeface="Times New Roman" panose="02020603050405020304" pitchFamily="18" charset="0"/>
                <a:cs typeface="Times New Roman" panose="02020603050405020304" pitchFamily="18" charset="0"/>
              </a:rPr>
              <a:t>=5,2 т/га разница была существенной.</a:t>
            </a:r>
          </a:p>
        </p:txBody>
      </p:sp>
      <p:sp>
        <p:nvSpPr>
          <p:cNvPr id="8" name="Прямоугольник 7"/>
          <p:cNvSpPr/>
          <p:nvPr/>
        </p:nvSpPr>
        <p:spPr>
          <a:xfrm>
            <a:off x="430097" y="5083919"/>
            <a:ext cx="8475778" cy="1156086"/>
          </a:xfrm>
          <a:prstGeom prst="rect">
            <a:avLst/>
          </a:prstGeom>
        </p:spPr>
        <p:txBody>
          <a:bodyPr wrap="square">
            <a:spAutoFit/>
          </a:bodyPr>
          <a:lstStyle/>
          <a:p>
            <a:pPr>
              <a:lnSpc>
                <a:spcPct val="150000"/>
              </a:lnSpc>
            </a:pPr>
            <a:r>
              <a:rPr lang="ru-RU" sz="1600" dirty="0" smtClean="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Таким образом, выделился вариант с применением дозы диатомита 4 т/га. Следует отметить, что на вариантах с применением диатомита выход товарных корнеплодов был выше на 2-3% по сравнению с контролем</a:t>
            </a:r>
            <a:r>
              <a:rPr lang="ru-RU" sz="1600" dirty="0" smtClean="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4050532852"/>
              </p:ext>
            </p:extLst>
          </p:nvPr>
        </p:nvGraphicFramePr>
        <p:xfrm>
          <a:off x="537326" y="2581278"/>
          <a:ext cx="8139948" cy="2502640"/>
        </p:xfrm>
        <a:graphic>
          <a:graphicData uri="http://schemas.openxmlformats.org/drawingml/2006/table">
            <a:tbl>
              <a:tblPr firstRow="1" firstCol="1" bandRow="1"/>
              <a:tblGrid>
                <a:gridCol w="815224">
                  <a:extLst>
                    <a:ext uri="{9D8B030D-6E8A-4147-A177-3AD203B41FA5}">
                      <a16:colId xmlns:a16="http://schemas.microsoft.com/office/drawing/2014/main" val="1366696707"/>
                    </a:ext>
                  </a:extLst>
                </a:gridCol>
                <a:gridCol w="2009775">
                  <a:extLst>
                    <a:ext uri="{9D8B030D-6E8A-4147-A177-3AD203B41FA5}">
                      <a16:colId xmlns:a16="http://schemas.microsoft.com/office/drawing/2014/main" val="1256056344"/>
                    </a:ext>
                  </a:extLst>
                </a:gridCol>
                <a:gridCol w="1362075">
                  <a:extLst>
                    <a:ext uri="{9D8B030D-6E8A-4147-A177-3AD203B41FA5}">
                      <a16:colId xmlns:a16="http://schemas.microsoft.com/office/drawing/2014/main" val="1292177115"/>
                    </a:ext>
                  </a:extLst>
                </a:gridCol>
                <a:gridCol w="1239558">
                  <a:extLst>
                    <a:ext uri="{9D8B030D-6E8A-4147-A177-3AD203B41FA5}">
                      <a16:colId xmlns:a16="http://schemas.microsoft.com/office/drawing/2014/main" val="3681190456"/>
                    </a:ext>
                  </a:extLst>
                </a:gridCol>
                <a:gridCol w="1356658">
                  <a:extLst>
                    <a:ext uri="{9D8B030D-6E8A-4147-A177-3AD203B41FA5}">
                      <a16:colId xmlns:a16="http://schemas.microsoft.com/office/drawing/2014/main" val="2543674909"/>
                    </a:ext>
                  </a:extLst>
                </a:gridCol>
                <a:gridCol w="1356658">
                  <a:extLst>
                    <a:ext uri="{9D8B030D-6E8A-4147-A177-3AD203B41FA5}">
                      <a16:colId xmlns:a16="http://schemas.microsoft.com/office/drawing/2014/main" val="3156295703"/>
                    </a:ext>
                  </a:extLst>
                </a:gridCol>
              </a:tblGrid>
              <a:tr h="312830">
                <a:tc gridSpan="6">
                  <a:txBody>
                    <a:bodyPr/>
                    <a:lstStyle/>
                    <a:p>
                      <a:pPr algn="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Таблица 11</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987267355"/>
                  </a:ext>
                </a:extLst>
              </a:tr>
              <a:tr h="312830">
                <a:tc gridSpan="6">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Урожайность столовой моркови в зависимости от доз внесения диатомита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52980023"/>
                  </a:ext>
                </a:extLst>
              </a:tr>
              <a:tr h="312830">
                <a:tc rowSpan="2">
                  <a:txBody>
                    <a:bodyPr/>
                    <a:lstStyle/>
                    <a:p>
                      <a:pPr algn="ctr">
                        <a:lnSpc>
                          <a:spcPct val="107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 п/п</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Вариант</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Урожайность, т/га</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Прибавка</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rowSpan="2">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Товарность,</a:t>
                      </a:r>
                      <a:b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b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52004439"/>
                  </a:ext>
                </a:extLst>
              </a:tr>
              <a:tr h="312830">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т/га</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ru-RU"/>
                    </a:p>
                  </a:txBody>
                  <a:tcPr/>
                </a:tc>
                <a:extLst>
                  <a:ext uri="{0D108BD9-81ED-4DB2-BD59-A6C34878D82A}">
                    <a16:rowId xmlns:a16="http://schemas.microsoft.com/office/drawing/2014/main" val="588924486"/>
                  </a:ext>
                </a:extLst>
              </a:tr>
              <a:tr h="312830">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Фон N</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Р</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К</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45,2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100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92</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07276412"/>
                  </a:ext>
                </a:extLst>
              </a:tr>
              <a:tr h="312830">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Фон + диатомит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 т/га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48,0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2,8</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106</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94</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00698036"/>
                  </a:ext>
                </a:extLst>
              </a:tr>
              <a:tr h="312830">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Фон + диатомит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4 т/га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51,3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6,1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113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95</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12466149"/>
                  </a:ext>
                </a:extLst>
              </a:tr>
              <a:tr h="312830">
                <a:tc>
                  <a:txBody>
                    <a:bodyPr/>
                    <a:lstStyle/>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НСР</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05</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5,2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34285981"/>
                  </a:ext>
                </a:extLst>
              </a:tr>
            </a:tbl>
          </a:graphicData>
        </a:graphic>
      </p:graphicFrame>
    </p:spTree>
    <p:extLst>
      <p:ext uri="{BB962C8B-B14F-4D97-AF65-F5344CB8AC3E}">
        <p14:creationId xmlns:p14="http://schemas.microsoft.com/office/powerpoint/2010/main" val="31430321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Заголовок 1"/>
          <p:cNvSpPr txBox="1">
            <a:spLocks/>
          </p:cNvSpPr>
          <p:nvPr/>
        </p:nvSpPr>
        <p:spPr>
          <a:xfrm>
            <a:off x="537328" y="1049804"/>
            <a:ext cx="7786541" cy="529568"/>
          </a:xfrm>
          <a:prstGeom prst="rect">
            <a:avLst/>
          </a:prstGeom>
        </p:spPr>
        <p:txBody>
          <a:bodyPr vert="horz" lIns="68580" tIns="34290" rIns="68580" bIns="3429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ru-RU" sz="1400" b="1"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8" name="Прямоугольник 17">
            <a:extLst>
              <a:ext uri="{FF2B5EF4-FFF2-40B4-BE49-F238E27FC236}">
                <a16:creationId xmlns:a16="http://schemas.microsoft.com/office/drawing/2014/main" id="{89B07B76-6E6D-8B40-BC5A-D5CFCCB9A3E7}"/>
              </a:ext>
            </a:extLst>
          </p:cNvPr>
          <p:cNvSpPr/>
          <p:nvPr/>
        </p:nvSpPr>
        <p:spPr>
          <a:xfrm>
            <a:off x="7192486" y="79361"/>
            <a:ext cx="1781832" cy="784830"/>
          </a:xfrm>
          <a:prstGeom prst="rect">
            <a:avLst/>
          </a:prstGeom>
        </p:spPr>
        <p:txBody>
          <a:bodyPr wrap="square">
            <a:spAutoFit/>
          </a:bodyPr>
          <a:lstStyle/>
          <a:p>
            <a:pPr marL="539750"/>
            <a:r>
              <a:rPr lang="ru-RU" sz="900" b="1" dirty="0" smtClean="0">
                <a:solidFill>
                  <a:srgbClr val="009193"/>
                </a:solidFill>
                <a:latin typeface="Times New Roman" panose="02020603050405020304" pitchFamily="18" charset="0"/>
                <a:ea typeface="Calibri" panose="020F0502020204030204" pitchFamily="34" charset="0"/>
                <a:cs typeface="Times New Roman" panose="02020603050405020304" pitchFamily="18" charset="0"/>
              </a:rPr>
              <a:t>ФГБОУ ВО «Уральский</a:t>
            </a:r>
            <a:endParaRPr lang="ru-RU" sz="900" b="1" dirty="0">
              <a:solidFill>
                <a:srgbClr val="009193"/>
              </a:solidFill>
              <a:latin typeface="Times New Roman" panose="02020603050405020304" pitchFamily="18" charset="0"/>
              <a:ea typeface="Calibri" panose="020F0502020204030204" pitchFamily="34" charset="0"/>
              <a:cs typeface="Times New Roman" panose="02020603050405020304" pitchFamily="18" charset="0"/>
            </a:endParaRP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г</a:t>
            </a:r>
            <a:r>
              <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осударственный</a:t>
            </a: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аграрный</a:t>
            </a:r>
          </a:p>
          <a:p>
            <a:pPr marL="539750"/>
            <a:r>
              <a:rPr lang="ru-RU" sz="900" b="1" dirty="0" smtClean="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Университет»</a:t>
            </a:r>
            <a:endPar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endParaRPr>
          </a:p>
        </p:txBody>
      </p:sp>
      <p:pic>
        <p:nvPicPr>
          <p:cNvPr id="19" name="Рисунок 18"/>
          <p:cNvPicPr/>
          <p:nvPr/>
        </p:nvPicPr>
        <p:blipFill>
          <a:blip r:embed="rId3" cstate="print">
            <a:extLst>
              <a:ext uri="{28A0092B-C50C-407E-A947-70E740481C1C}">
                <a14:useLocalDpi xmlns:a14="http://schemas.microsoft.com/office/drawing/2010/main" val="0"/>
              </a:ext>
            </a:extLst>
          </a:blip>
          <a:stretch>
            <a:fillRect/>
          </a:stretch>
        </p:blipFill>
        <p:spPr>
          <a:xfrm>
            <a:off x="7284875" y="161962"/>
            <a:ext cx="445105" cy="518658"/>
          </a:xfrm>
          <a:prstGeom prst="rect">
            <a:avLst/>
          </a:prstGeom>
        </p:spPr>
      </p:pic>
      <p:sp>
        <p:nvSpPr>
          <p:cNvPr id="2" name="Заголовок 1"/>
          <p:cNvSpPr>
            <a:spLocks noGrp="1"/>
          </p:cNvSpPr>
          <p:nvPr>
            <p:ph type="title"/>
          </p:nvPr>
        </p:nvSpPr>
        <p:spPr>
          <a:xfrm>
            <a:off x="352425" y="946792"/>
            <a:ext cx="8621893" cy="5587357"/>
          </a:xfrm>
        </p:spPr>
        <p:txBody>
          <a:bodyPr/>
          <a:lstStyle/>
          <a:p>
            <a:pPr>
              <a:lnSpc>
                <a:spcPct val="114000"/>
              </a:lnSpc>
            </a:pPr>
            <a:r>
              <a:rPr lang="ru-RU" sz="1600" dirty="0" smtClean="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По результатам хранения корнеплодов моркови (табл.12) в течение 3-х месяцев установлено, что товарных корнеплодов на опытных вариантах было на 2-3% больше по сравнению с контролем.</a:t>
            </a:r>
            <a:br>
              <a:rPr lang="ru-RU" sz="1600" dirty="0">
                <a:latin typeface="Times New Roman" panose="02020603050405020304" pitchFamily="18" charset="0"/>
                <a:cs typeface="Times New Roman" panose="02020603050405020304" pitchFamily="18" charset="0"/>
              </a:rPr>
            </a:br>
            <a:r>
              <a:rPr lang="ru-RU" sz="1600" dirty="0">
                <a:latin typeface="Times New Roman" panose="02020603050405020304" pitchFamily="18" charset="0"/>
                <a:cs typeface="Times New Roman" panose="02020603050405020304" pitchFamily="18" charset="0"/>
              </a:rPr>
              <a:t>Такая же тенденция обнаружена и по количеству механически поврежденных, что в конечном итоге связано с лучшим вызреванием корнеплодов на опытных вариантах. При учете урожая было отмечено, что корнеплоды на опытных вариантах имели более плотную кожуру, что не могло не сказаться на их сохранности. Так, механически поврежденных на контрольном варианте было больше по сравнению с опытными вариантами на 0,5-0,8%, что является незначительной разницей. Количество дуплистых и уродливых корнеплодов находилось в пределах от 1,0 до 1,4%, причем на опытных вариантах данный показатель был ниже по сравнению с контролем на 0,3 -0,4%, что объясняется более благоприятными почвенными условиями на вариантах с диатомитом.</a:t>
            </a:r>
            <a:br>
              <a:rPr lang="ru-RU" sz="1600" dirty="0">
                <a:latin typeface="Times New Roman" panose="02020603050405020304" pitchFamily="18" charset="0"/>
                <a:cs typeface="Times New Roman" panose="02020603050405020304" pitchFamily="18" charset="0"/>
              </a:rPr>
            </a:br>
            <a:r>
              <a:rPr lang="ru-RU" sz="1600" dirty="0">
                <a:latin typeface="Times New Roman" panose="02020603050405020304" pitchFamily="18" charset="0"/>
                <a:cs typeface="Times New Roman" panose="02020603050405020304" pitchFamily="18" charset="0"/>
              </a:rPr>
              <a:t>Более дружное и раннее созревание корнеплодов объясняет снижение дряблых и подвяленных корнеплодов на опытных вариантах по сравнению с контролем на 0,5%.</a:t>
            </a:r>
            <a:br>
              <a:rPr lang="ru-RU" sz="1600" dirty="0">
                <a:latin typeface="Times New Roman" panose="02020603050405020304" pitchFamily="18" charset="0"/>
                <a:cs typeface="Times New Roman" panose="02020603050405020304" pitchFamily="18" charset="0"/>
              </a:rPr>
            </a:br>
            <a:r>
              <a:rPr lang="ru-RU" sz="1600" dirty="0">
                <a:latin typeface="Times New Roman" panose="02020603050405020304" pitchFamily="18" charset="0"/>
                <a:cs typeface="Times New Roman" panose="02020603050405020304" pitchFamily="18" charset="0"/>
              </a:rPr>
              <a:t>Урожайность столовой свеклы (табл.13) по вариантам варьировала от 36,4 до 42 т/га, причем на опытных вариантах она была выше по сравнению с контролем на 1,7-5,6 т/га или на 5-15%.</a:t>
            </a:r>
            <a:br>
              <a:rPr lang="ru-RU" sz="1600" dirty="0">
                <a:latin typeface="Times New Roman" panose="02020603050405020304" pitchFamily="18" charset="0"/>
                <a:cs typeface="Times New Roman" panose="02020603050405020304" pitchFamily="18" charset="0"/>
              </a:rPr>
            </a:br>
            <a:r>
              <a:rPr lang="ru-RU" sz="1600" dirty="0">
                <a:latin typeface="Times New Roman" panose="02020603050405020304" pitchFamily="18" charset="0"/>
                <a:cs typeface="Times New Roman" panose="02020603050405020304" pitchFamily="18" charset="0"/>
              </a:rPr>
              <a:t>Следует отметить, что вариант с дозой диатомита 4 т/га показал наивысший результат, который по данным статистики был существенно выше. Наряду с повышением урожайности на опытных вариантах наметилась положительная тенденция по выходу товарных корнеплодов свеклы на участках с применением диатомита</a:t>
            </a:r>
            <a:r>
              <a:rPr lang="ru-RU" sz="1600" dirty="0" smtClean="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00602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Заголовок 1"/>
          <p:cNvSpPr txBox="1">
            <a:spLocks/>
          </p:cNvSpPr>
          <p:nvPr/>
        </p:nvSpPr>
        <p:spPr>
          <a:xfrm>
            <a:off x="537328" y="1049804"/>
            <a:ext cx="7786541" cy="529568"/>
          </a:xfrm>
          <a:prstGeom prst="rect">
            <a:avLst/>
          </a:prstGeom>
        </p:spPr>
        <p:txBody>
          <a:bodyPr vert="horz" lIns="68580" tIns="34290" rIns="68580" bIns="3429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ru-RU" sz="1400" b="1"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8" name="Прямоугольник 17">
            <a:extLst>
              <a:ext uri="{FF2B5EF4-FFF2-40B4-BE49-F238E27FC236}">
                <a16:creationId xmlns:a16="http://schemas.microsoft.com/office/drawing/2014/main" id="{89B07B76-6E6D-8B40-BC5A-D5CFCCB9A3E7}"/>
              </a:ext>
            </a:extLst>
          </p:cNvPr>
          <p:cNvSpPr/>
          <p:nvPr/>
        </p:nvSpPr>
        <p:spPr>
          <a:xfrm>
            <a:off x="7192486" y="79361"/>
            <a:ext cx="1781832" cy="784830"/>
          </a:xfrm>
          <a:prstGeom prst="rect">
            <a:avLst/>
          </a:prstGeom>
        </p:spPr>
        <p:txBody>
          <a:bodyPr wrap="square">
            <a:spAutoFit/>
          </a:bodyPr>
          <a:lstStyle/>
          <a:p>
            <a:pPr marL="539750"/>
            <a:r>
              <a:rPr lang="ru-RU" sz="900" b="1" dirty="0" smtClean="0">
                <a:solidFill>
                  <a:srgbClr val="009193"/>
                </a:solidFill>
                <a:latin typeface="Times New Roman" panose="02020603050405020304" pitchFamily="18" charset="0"/>
                <a:ea typeface="Calibri" panose="020F0502020204030204" pitchFamily="34" charset="0"/>
                <a:cs typeface="Times New Roman" panose="02020603050405020304" pitchFamily="18" charset="0"/>
              </a:rPr>
              <a:t>ФГБОУ ВО «Уральский</a:t>
            </a:r>
            <a:endParaRPr lang="ru-RU" sz="900" b="1" dirty="0">
              <a:solidFill>
                <a:srgbClr val="009193"/>
              </a:solidFill>
              <a:latin typeface="Times New Roman" panose="02020603050405020304" pitchFamily="18" charset="0"/>
              <a:ea typeface="Calibri" panose="020F0502020204030204" pitchFamily="34" charset="0"/>
              <a:cs typeface="Times New Roman" panose="02020603050405020304" pitchFamily="18" charset="0"/>
            </a:endParaRP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г</a:t>
            </a:r>
            <a:r>
              <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осударственный</a:t>
            </a: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аграрный</a:t>
            </a:r>
          </a:p>
          <a:p>
            <a:pPr marL="539750"/>
            <a:r>
              <a:rPr lang="ru-RU" sz="900" b="1" dirty="0" smtClean="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Университет»</a:t>
            </a:r>
            <a:endPar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endParaRPr>
          </a:p>
        </p:txBody>
      </p:sp>
      <p:pic>
        <p:nvPicPr>
          <p:cNvPr id="19" name="Рисунок 18"/>
          <p:cNvPicPr/>
          <p:nvPr/>
        </p:nvPicPr>
        <p:blipFill>
          <a:blip r:embed="rId3" cstate="print">
            <a:extLst>
              <a:ext uri="{28A0092B-C50C-407E-A947-70E740481C1C}">
                <a14:useLocalDpi xmlns:a14="http://schemas.microsoft.com/office/drawing/2010/main" val="0"/>
              </a:ext>
            </a:extLst>
          </a:blip>
          <a:stretch>
            <a:fillRect/>
          </a:stretch>
        </p:blipFill>
        <p:spPr>
          <a:xfrm>
            <a:off x="7284875" y="161962"/>
            <a:ext cx="445105" cy="518658"/>
          </a:xfrm>
          <a:prstGeom prst="rect">
            <a:avLst/>
          </a:prstGeom>
        </p:spPr>
      </p:pic>
      <p:graphicFrame>
        <p:nvGraphicFramePr>
          <p:cNvPr id="6" name="Объект 5"/>
          <p:cNvGraphicFramePr>
            <a:graphicFrameLocks noGrp="1"/>
          </p:cNvGraphicFramePr>
          <p:nvPr>
            <p:ph idx="1"/>
            <p:extLst>
              <p:ext uri="{D42A27DB-BD31-4B8C-83A1-F6EECF244321}">
                <p14:modId xmlns:p14="http://schemas.microsoft.com/office/powerpoint/2010/main" val="1185449650"/>
              </p:ext>
            </p:extLst>
          </p:nvPr>
        </p:nvGraphicFramePr>
        <p:xfrm>
          <a:off x="444939" y="1049804"/>
          <a:ext cx="8289486" cy="5255750"/>
        </p:xfrm>
        <a:graphic>
          <a:graphicData uri="http://schemas.openxmlformats.org/drawingml/2006/table">
            <a:tbl>
              <a:tblPr firstRow="1" firstCol="1" bandRow="1"/>
              <a:tblGrid>
                <a:gridCol w="945711">
                  <a:extLst>
                    <a:ext uri="{9D8B030D-6E8A-4147-A177-3AD203B41FA5}">
                      <a16:colId xmlns:a16="http://schemas.microsoft.com/office/drawing/2014/main" val="541192957"/>
                    </a:ext>
                  </a:extLst>
                </a:gridCol>
                <a:gridCol w="2335793">
                  <a:extLst>
                    <a:ext uri="{9D8B030D-6E8A-4147-A177-3AD203B41FA5}">
                      <a16:colId xmlns:a16="http://schemas.microsoft.com/office/drawing/2014/main" val="3347641423"/>
                    </a:ext>
                  </a:extLst>
                </a:gridCol>
                <a:gridCol w="1417057">
                  <a:extLst>
                    <a:ext uri="{9D8B030D-6E8A-4147-A177-3AD203B41FA5}">
                      <a16:colId xmlns:a16="http://schemas.microsoft.com/office/drawing/2014/main" val="1428139870"/>
                    </a:ext>
                  </a:extLst>
                </a:gridCol>
                <a:gridCol w="1819275">
                  <a:extLst>
                    <a:ext uri="{9D8B030D-6E8A-4147-A177-3AD203B41FA5}">
                      <a16:colId xmlns:a16="http://schemas.microsoft.com/office/drawing/2014/main" val="3023063473"/>
                    </a:ext>
                  </a:extLst>
                </a:gridCol>
                <a:gridCol w="1771650">
                  <a:extLst>
                    <a:ext uri="{9D8B030D-6E8A-4147-A177-3AD203B41FA5}">
                      <a16:colId xmlns:a16="http://schemas.microsoft.com/office/drawing/2014/main" val="452883613"/>
                    </a:ext>
                  </a:extLst>
                </a:gridCol>
              </a:tblGrid>
              <a:tr h="323831">
                <a:tc gridSpan="5">
                  <a:txBody>
                    <a:bodyPr/>
                    <a:lstStyle/>
                    <a:p>
                      <a:pPr algn="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Таблица 12</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809259537"/>
                  </a:ext>
                </a:extLst>
              </a:tr>
              <a:tr h="323831">
                <a:tc gridSpan="5">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Потери продукции столовой моркови при хранении в зависимости от доз внесения диатомита в опыте,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904197523"/>
                  </a:ext>
                </a:extLst>
              </a:tr>
              <a:tr h="323831">
                <a:tc rowSpan="3">
                  <a:txBody>
                    <a:bodyPr/>
                    <a:lstStyle/>
                    <a:p>
                      <a:pPr algn="ctr">
                        <a:lnSpc>
                          <a:spcPct val="107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 п/п</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Виды повреждений и поражений гнилями</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3">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3 месяца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425175950"/>
                  </a:ext>
                </a:extLst>
              </a:tr>
              <a:tr h="323831">
                <a:tc vMerge="1">
                  <a:txBody>
                    <a:bodyPr/>
                    <a:lstStyle/>
                    <a:p>
                      <a:endParaRPr lang="ru-RU"/>
                    </a:p>
                  </a:txBody>
                  <a:tcPr/>
                </a:tc>
                <a:tc vMerge="1">
                  <a:txBody>
                    <a:bodyPr/>
                    <a:lstStyle/>
                    <a:p>
                      <a:endParaRPr lang="ru-RU"/>
                    </a:p>
                  </a:txBody>
                  <a:tcPr/>
                </a:tc>
                <a:tc gridSpan="3">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Варианты</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439381450"/>
                  </a:ext>
                </a:extLst>
              </a:tr>
              <a:tr h="338095">
                <a:tc vMerge="1">
                  <a:txBody>
                    <a:bodyPr/>
                    <a:lstStyle/>
                    <a:p>
                      <a:endParaRPr lang="ru-RU"/>
                    </a:p>
                  </a:txBody>
                  <a:tcPr/>
                </a:tc>
                <a:tc vMerge="1">
                  <a:txBody>
                    <a:bodyPr/>
                    <a:lstStyle/>
                    <a:p>
                      <a:endParaRPr lang="ru-RU"/>
                    </a:p>
                  </a:txBody>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Фон N</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Р</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К</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Фон + диатомит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 т/га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Фон + диатомит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4 т/га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58902771"/>
                  </a:ext>
                </a:extLst>
              </a:tr>
              <a:tr h="338095">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Товарные корнеплоды</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90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93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93</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72495728"/>
                  </a:ext>
                </a:extLst>
              </a:tr>
              <a:tr h="338095">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Повреждено механически</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2,8</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0590946"/>
                  </a:ext>
                </a:extLst>
              </a:tr>
              <a:tr h="338095">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Дуплистых, уродливых</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97361684"/>
                  </a:ext>
                </a:extLst>
              </a:tr>
              <a:tr h="338095">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Дряблых, подвяленных</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0,7</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0,7</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31985089"/>
                  </a:ext>
                </a:extLst>
              </a:tr>
              <a:tr h="627833">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Повреждено гнилями мокрой, бактериальной</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0,2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0,1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0,1</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73190501"/>
                  </a:ext>
                </a:extLst>
              </a:tr>
              <a:tr h="627833">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6</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Повреждено гнилями белой и серой</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1,8</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1,9</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07394699"/>
                  </a:ext>
                </a:extLst>
              </a:tr>
              <a:tr h="338095">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Альтернариозной черной</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0,2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0,1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0,2</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72671222"/>
                  </a:ext>
                </a:extLst>
              </a:tr>
              <a:tr h="338095">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8</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Сухой (фомоз, фузариоз)</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56587624"/>
                  </a:ext>
                </a:extLst>
              </a:tr>
              <a:tr h="338095">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9</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Прочие</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0,5</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13980576"/>
                  </a:ext>
                </a:extLst>
              </a:tr>
            </a:tbl>
          </a:graphicData>
        </a:graphic>
      </p:graphicFrame>
    </p:spTree>
    <p:extLst>
      <p:ext uri="{BB962C8B-B14F-4D97-AF65-F5344CB8AC3E}">
        <p14:creationId xmlns:p14="http://schemas.microsoft.com/office/powerpoint/2010/main" val="17431976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Заголовок 1"/>
          <p:cNvSpPr txBox="1">
            <a:spLocks/>
          </p:cNvSpPr>
          <p:nvPr/>
        </p:nvSpPr>
        <p:spPr>
          <a:xfrm>
            <a:off x="537328" y="1049804"/>
            <a:ext cx="7786541" cy="529568"/>
          </a:xfrm>
          <a:prstGeom prst="rect">
            <a:avLst/>
          </a:prstGeom>
        </p:spPr>
        <p:txBody>
          <a:bodyPr vert="horz" lIns="68580" tIns="34290" rIns="68580" bIns="3429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ru-RU" sz="1400" b="1"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51" name="Shape 147">
            <a:extLst>
              <a:ext uri="{FF2B5EF4-FFF2-40B4-BE49-F238E27FC236}">
                <a16:creationId xmlns:a16="http://schemas.microsoft.com/office/drawing/2014/main" id="{B518470D-9471-074E-B995-6C1CC9D64340}"/>
              </a:ext>
            </a:extLst>
          </p:cNvPr>
          <p:cNvSpPr/>
          <p:nvPr/>
        </p:nvSpPr>
        <p:spPr>
          <a:xfrm>
            <a:off x="-1" y="239008"/>
            <a:ext cx="444941" cy="773483"/>
          </a:xfrm>
          <a:prstGeom prst="rect">
            <a:avLst/>
          </a:prstGeom>
          <a:solidFill>
            <a:srgbClr val="009193"/>
          </a:solid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a:solidFill>
                <a:srgbClr val="000000"/>
              </a:solidFill>
              <a:latin typeface="Arial"/>
              <a:ea typeface="Arial"/>
              <a:cs typeface="Arial"/>
              <a:sym typeface="Arial"/>
              <a:rtl val="0"/>
            </a:endParaRPr>
          </a:p>
        </p:txBody>
      </p:sp>
      <p:sp>
        <p:nvSpPr>
          <p:cNvPr id="52" name="Shape 150">
            <a:extLst>
              <a:ext uri="{FF2B5EF4-FFF2-40B4-BE49-F238E27FC236}">
                <a16:creationId xmlns:a16="http://schemas.microsoft.com/office/drawing/2014/main" id="{7460AC2F-D787-F645-AE3E-FFBF9E011512}"/>
              </a:ext>
            </a:extLst>
          </p:cNvPr>
          <p:cNvSpPr/>
          <p:nvPr/>
        </p:nvSpPr>
        <p:spPr>
          <a:xfrm>
            <a:off x="0" y="239034"/>
            <a:ext cx="702984" cy="807342"/>
          </a:xfrm>
          <a:prstGeom prst="parallelogram">
            <a:avLst>
              <a:gd name="adj" fmla="val 39278"/>
            </a:avLst>
          </a:prstGeom>
          <a:solidFill>
            <a:srgbClr val="009193"/>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53" name="Shape 151">
            <a:extLst>
              <a:ext uri="{FF2B5EF4-FFF2-40B4-BE49-F238E27FC236}">
                <a16:creationId xmlns:a16="http://schemas.microsoft.com/office/drawing/2014/main" id="{6F24FE0B-5E46-B84D-9614-58945B8E84F5}"/>
              </a:ext>
            </a:extLst>
          </p:cNvPr>
          <p:cNvSpPr/>
          <p:nvPr/>
        </p:nvSpPr>
        <p:spPr>
          <a:xfrm>
            <a:off x="170536" y="239043"/>
            <a:ext cx="7021950" cy="807332"/>
          </a:xfrm>
          <a:prstGeom prst="parallelogram">
            <a:avLst>
              <a:gd name="adj" fmla="val 39278"/>
            </a:avLst>
          </a:prstGeom>
          <a:solidFill>
            <a:srgbClr val="17B193"/>
          </a:solidFill>
          <a:ln>
            <a:noFill/>
          </a:ln>
        </p:spPr>
        <p:txBody>
          <a:bodyPr lIns="0" tIns="45700" rIns="0" bIns="72000" anchor="ctr" anchorCtr="0">
            <a:noAutofit/>
          </a:bodyPr>
          <a:lstStyle/>
          <a:p>
            <a:pPr algn="ctr">
              <a:buClr>
                <a:schemeClr val="lt1"/>
              </a:buClr>
              <a:buSzPct val="25000"/>
            </a:pPr>
            <a:r>
              <a:rPr lang="ru-RU" sz="1800" b="1" dirty="0">
                <a:latin typeface="Times New Roman" panose="02020603050405020304" pitchFamily="18" charset="0"/>
                <a:cs typeface="Times New Roman" panose="02020603050405020304" pitchFamily="18" charset="0"/>
              </a:rPr>
              <a:t>Для опытов был использован диатомит из карьера </a:t>
            </a:r>
            <a:r>
              <a:rPr lang="ru-RU" sz="1800" b="1" dirty="0" err="1">
                <a:latin typeface="Times New Roman" panose="02020603050405020304" pitchFamily="18" charset="0"/>
                <a:cs typeface="Times New Roman" panose="02020603050405020304" pitchFamily="18" charset="0"/>
              </a:rPr>
              <a:t>Камышловского</a:t>
            </a:r>
            <a:r>
              <a:rPr lang="ru-RU" sz="1800" b="1" dirty="0">
                <a:latin typeface="Times New Roman" panose="02020603050405020304" pitchFamily="18" charset="0"/>
                <a:cs typeface="Times New Roman" panose="02020603050405020304" pitchFamily="18" charset="0"/>
              </a:rPr>
              <a:t> месторождения после промышленной переработки (измельчение и отсев</a:t>
            </a:r>
            <a:r>
              <a:rPr lang="ru-RU" sz="1800" b="1" dirty="0" smtClean="0">
                <a:latin typeface="Times New Roman" panose="02020603050405020304" pitchFamily="18" charset="0"/>
                <a:cs typeface="Times New Roman" panose="02020603050405020304" pitchFamily="18" charset="0"/>
              </a:rPr>
              <a:t>)</a:t>
            </a:r>
            <a:endParaRPr lang="ru-RU" sz="1800" b="1" dirty="0" smtClean="0">
              <a:solidFill>
                <a:schemeClr val="tx1"/>
              </a:solidFill>
              <a:latin typeface="Times New Roman" panose="02020603050405020304" pitchFamily="18" charset="0"/>
              <a:cs typeface="Times New Roman" panose="02020603050405020304" pitchFamily="18" charset="0"/>
            </a:endParaRPr>
          </a:p>
        </p:txBody>
      </p:sp>
      <p:sp>
        <p:nvSpPr>
          <p:cNvPr id="18" name="Прямоугольник 17">
            <a:extLst>
              <a:ext uri="{FF2B5EF4-FFF2-40B4-BE49-F238E27FC236}">
                <a16:creationId xmlns:a16="http://schemas.microsoft.com/office/drawing/2014/main" id="{89B07B76-6E6D-8B40-BC5A-D5CFCCB9A3E7}"/>
              </a:ext>
            </a:extLst>
          </p:cNvPr>
          <p:cNvSpPr/>
          <p:nvPr/>
        </p:nvSpPr>
        <p:spPr>
          <a:xfrm>
            <a:off x="7192486" y="241286"/>
            <a:ext cx="1781832" cy="784830"/>
          </a:xfrm>
          <a:prstGeom prst="rect">
            <a:avLst/>
          </a:prstGeom>
        </p:spPr>
        <p:txBody>
          <a:bodyPr wrap="square">
            <a:spAutoFit/>
          </a:bodyPr>
          <a:lstStyle/>
          <a:p>
            <a:pPr marL="539750"/>
            <a:r>
              <a:rPr lang="ru-RU" sz="900" b="1" dirty="0" smtClean="0">
                <a:solidFill>
                  <a:srgbClr val="009193"/>
                </a:solidFill>
                <a:latin typeface="Times New Roman" panose="02020603050405020304" pitchFamily="18" charset="0"/>
                <a:ea typeface="Calibri" panose="020F0502020204030204" pitchFamily="34" charset="0"/>
                <a:cs typeface="Times New Roman" panose="02020603050405020304" pitchFamily="18" charset="0"/>
              </a:rPr>
              <a:t>ФГБОУ ВО «Уральский</a:t>
            </a:r>
            <a:endParaRPr lang="ru-RU" sz="900" b="1" dirty="0">
              <a:solidFill>
                <a:srgbClr val="009193"/>
              </a:solidFill>
              <a:latin typeface="Times New Roman" panose="02020603050405020304" pitchFamily="18" charset="0"/>
              <a:ea typeface="Calibri" panose="020F0502020204030204" pitchFamily="34" charset="0"/>
              <a:cs typeface="Times New Roman" panose="02020603050405020304" pitchFamily="18" charset="0"/>
            </a:endParaRP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г</a:t>
            </a:r>
            <a:r>
              <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осударственный</a:t>
            </a: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аграрный</a:t>
            </a:r>
          </a:p>
          <a:p>
            <a:pPr marL="539750"/>
            <a:r>
              <a:rPr lang="ru-RU" sz="900" b="1" dirty="0" smtClean="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Университет»</a:t>
            </a:r>
            <a:endPar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endParaRPr>
          </a:p>
        </p:txBody>
      </p:sp>
      <p:pic>
        <p:nvPicPr>
          <p:cNvPr id="19" name="Рисунок 18"/>
          <p:cNvPicPr/>
          <p:nvPr/>
        </p:nvPicPr>
        <p:blipFill>
          <a:blip r:embed="rId3" cstate="print">
            <a:extLst>
              <a:ext uri="{28A0092B-C50C-407E-A947-70E740481C1C}">
                <a14:useLocalDpi xmlns:a14="http://schemas.microsoft.com/office/drawing/2010/main" val="0"/>
              </a:ext>
            </a:extLst>
          </a:blip>
          <a:stretch>
            <a:fillRect/>
          </a:stretch>
        </p:blipFill>
        <p:spPr>
          <a:xfrm>
            <a:off x="7284875" y="323887"/>
            <a:ext cx="445105" cy="518658"/>
          </a:xfrm>
          <a:prstGeom prst="rect">
            <a:avLst/>
          </a:prstGeom>
        </p:spPr>
      </p:pic>
      <p:graphicFrame>
        <p:nvGraphicFramePr>
          <p:cNvPr id="11" name="Таблица 10"/>
          <p:cNvGraphicFramePr>
            <a:graphicFrameLocks noGrp="1"/>
          </p:cNvGraphicFramePr>
          <p:nvPr>
            <p:extLst>
              <p:ext uri="{D42A27DB-BD31-4B8C-83A1-F6EECF244321}">
                <p14:modId xmlns:p14="http://schemas.microsoft.com/office/powerpoint/2010/main" val="366533929"/>
              </p:ext>
            </p:extLst>
          </p:nvPr>
        </p:nvGraphicFramePr>
        <p:xfrm>
          <a:off x="292231" y="1276350"/>
          <a:ext cx="8413619" cy="5244290"/>
        </p:xfrm>
        <a:graphic>
          <a:graphicData uri="http://schemas.openxmlformats.org/drawingml/2006/table">
            <a:tbl>
              <a:tblPr/>
              <a:tblGrid>
                <a:gridCol w="8413619">
                  <a:extLst>
                    <a:ext uri="{9D8B030D-6E8A-4147-A177-3AD203B41FA5}">
                      <a16:colId xmlns:a16="http://schemas.microsoft.com/office/drawing/2014/main" val="1145408650"/>
                    </a:ext>
                  </a:extLst>
                </a:gridCol>
              </a:tblGrid>
              <a:tr h="5244290">
                <a:tc>
                  <a:txBody>
                    <a:bodyPr/>
                    <a:lstStyle/>
                    <a:p>
                      <a:endParaRPr lang="ru-RU" sz="14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endParaRPr>
                    </a:p>
                    <a:p>
                      <a:pPr algn="l">
                        <a:lnSpc>
                          <a:spcPct val="150000"/>
                        </a:lnSpc>
                        <a:spcAft>
                          <a:spcPts val="600"/>
                        </a:spcAft>
                      </a:pPr>
                      <a:endParaRPr lang="ru-RU" sz="14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endParaRPr>
                    </a:p>
                  </a:txBody>
                  <a:tcPr marL="114300" marR="114300" marT="0" marB="0">
                    <a:lnL>
                      <a:noFill/>
                    </a:lnL>
                    <a:lnR>
                      <a:noFill/>
                    </a:lnR>
                    <a:lnT>
                      <a:noFill/>
                    </a:lnT>
                    <a:lnB>
                      <a:noFill/>
                    </a:lnB>
                  </a:tcPr>
                </a:tc>
                <a:extLst>
                  <a:ext uri="{0D108BD9-81ED-4DB2-BD59-A6C34878D82A}">
                    <a16:rowId xmlns:a16="http://schemas.microsoft.com/office/drawing/2014/main" val="936713124"/>
                  </a:ext>
                </a:extLst>
              </a:tr>
            </a:tbl>
          </a:graphicData>
        </a:graphic>
      </p:graphicFrame>
      <p:sp>
        <p:nvSpPr>
          <p:cNvPr id="2" name="Заголовок 1"/>
          <p:cNvSpPr>
            <a:spLocks noGrp="1"/>
          </p:cNvSpPr>
          <p:nvPr>
            <p:ph type="title"/>
          </p:nvPr>
        </p:nvSpPr>
        <p:spPr>
          <a:xfrm>
            <a:off x="430097" y="1363213"/>
            <a:ext cx="8392801" cy="1141862"/>
          </a:xfrm>
        </p:spPr>
        <p:txBody>
          <a:bodyPr/>
          <a:lstStyle/>
          <a:p>
            <a:pPr>
              <a:lnSpc>
                <a:spcPct val="150000"/>
              </a:lnSpc>
            </a:pPr>
            <a:r>
              <a:rPr lang="ru-RU" sz="1600" dirty="0" smtClean="0">
                <a:latin typeface="Times New Roman" panose="02020603050405020304" pitchFamily="18" charset="0"/>
                <a:cs typeface="Times New Roman" panose="02020603050405020304" pitchFamily="18" charset="0"/>
              </a:rPr>
              <a:t>   В </a:t>
            </a:r>
            <a:r>
              <a:rPr lang="ru-RU" sz="1600" dirty="0">
                <a:latin typeface="Times New Roman" panose="02020603050405020304" pitchFamily="18" charset="0"/>
                <a:cs typeface="Times New Roman" panose="02020603050405020304" pitchFamily="18" charset="0"/>
              </a:rPr>
              <a:t>таблице 1 приведены результаты приближенно-количественного спектрального анализа проб диатомита, использованного в опытах.</a:t>
            </a:r>
            <a:r>
              <a:rPr lang="ru-RU" dirty="0"/>
              <a:t/>
            </a:r>
            <a:br>
              <a:rPr lang="ru-RU" dirty="0"/>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275087263"/>
              </p:ext>
            </p:extLst>
          </p:nvPr>
        </p:nvGraphicFramePr>
        <p:xfrm>
          <a:off x="702981" y="2409826"/>
          <a:ext cx="8177067" cy="3409948"/>
        </p:xfrm>
        <a:graphic>
          <a:graphicData uri="http://schemas.openxmlformats.org/drawingml/2006/table">
            <a:tbl>
              <a:tblPr firstRow="1" firstCol="1" bandRow="1"/>
              <a:tblGrid>
                <a:gridCol w="2354544">
                  <a:extLst>
                    <a:ext uri="{9D8B030D-6E8A-4147-A177-3AD203B41FA5}">
                      <a16:colId xmlns:a16="http://schemas.microsoft.com/office/drawing/2014/main" val="429434933"/>
                    </a:ext>
                  </a:extLst>
                </a:gridCol>
                <a:gridCol w="638175">
                  <a:extLst>
                    <a:ext uri="{9D8B030D-6E8A-4147-A177-3AD203B41FA5}">
                      <a16:colId xmlns:a16="http://schemas.microsoft.com/office/drawing/2014/main" val="95764814"/>
                    </a:ext>
                  </a:extLst>
                </a:gridCol>
                <a:gridCol w="695325">
                  <a:extLst>
                    <a:ext uri="{9D8B030D-6E8A-4147-A177-3AD203B41FA5}">
                      <a16:colId xmlns:a16="http://schemas.microsoft.com/office/drawing/2014/main" val="1729759171"/>
                    </a:ext>
                  </a:extLst>
                </a:gridCol>
                <a:gridCol w="628650">
                  <a:extLst>
                    <a:ext uri="{9D8B030D-6E8A-4147-A177-3AD203B41FA5}">
                      <a16:colId xmlns:a16="http://schemas.microsoft.com/office/drawing/2014/main" val="3052989246"/>
                    </a:ext>
                  </a:extLst>
                </a:gridCol>
                <a:gridCol w="647700">
                  <a:extLst>
                    <a:ext uri="{9D8B030D-6E8A-4147-A177-3AD203B41FA5}">
                      <a16:colId xmlns:a16="http://schemas.microsoft.com/office/drawing/2014/main" val="2964117202"/>
                    </a:ext>
                  </a:extLst>
                </a:gridCol>
                <a:gridCol w="685800">
                  <a:extLst>
                    <a:ext uri="{9D8B030D-6E8A-4147-A177-3AD203B41FA5}">
                      <a16:colId xmlns:a16="http://schemas.microsoft.com/office/drawing/2014/main" val="1936108382"/>
                    </a:ext>
                  </a:extLst>
                </a:gridCol>
                <a:gridCol w="709747">
                  <a:extLst>
                    <a:ext uri="{9D8B030D-6E8A-4147-A177-3AD203B41FA5}">
                      <a16:colId xmlns:a16="http://schemas.microsoft.com/office/drawing/2014/main" val="2353768812"/>
                    </a:ext>
                  </a:extLst>
                </a:gridCol>
                <a:gridCol w="766628">
                  <a:extLst>
                    <a:ext uri="{9D8B030D-6E8A-4147-A177-3AD203B41FA5}">
                      <a16:colId xmlns:a16="http://schemas.microsoft.com/office/drawing/2014/main" val="994593387"/>
                    </a:ext>
                  </a:extLst>
                </a:gridCol>
                <a:gridCol w="1050498">
                  <a:extLst>
                    <a:ext uri="{9D8B030D-6E8A-4147-A177-3AD203B41FA5}">
                      <a16:colId xmlns:a16="http://schemas.microsoft.com/office/drawing/2014/main" val="1657870121"/>
                    </a:ext>
                  </a:extLst>
                </a:gridCol>
              </a:tblGrid>
              <a:tr h="436482">
                <a:tc gridSpan="9">
                  <a:txBody>
                    <a:bodyPr/>
                    <a:lstStyle/>
                    <a:p>
                      <a:pPr algn="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Таблица 1</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892667955"/>
                  </a:ext>
                </a:extLst>
              </a:tr>
              <a:tr h="436482">
                <a:tc gridSpan="9">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Химический состав диатомита </a:t>
                      </a:r>
                      <a:r>
                        <a:rPr lang="ru-RU" sz="1400" dirty="0" err="1">
                          <a:effectLst/>
                          <a:latin typeface="Times New Roman" panose="02020603050405020304" pitchFamily="18" charset="0"/>
                          <a:ea typeface="Times New Roman" panose="02020603050405020304" pitchFamily="18" charset="0"/>
                          <a:cs typeface="Times New Roman" panose="02020603050405020304" pitchFamily="18" charset="0"/>
                        </a:rPr>
                        <a:t>Камышловского</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месторождения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919606531"/>
                  </a:ext>
                </a:extLst>
              </a:tr>
              <a:tr h="436482">
                <a:tc rowSpan="2">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Геологическая характеристика пробы</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8">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Химический состав сухого вещества, % вес.</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37963551"/>
                  </a:ext>
                </a:extLst>
              </a:tr>
              <a:tr h="665608">
                <a:tc vMerge="1">
                  <a:txBody>
                    <a:bodyPr/>
                    <a:lstStyle/>
                    <a:p>
                      <a:endParaRPr lang="ru-RU"/>
                    </a:p>
                  </a:txBody>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SiO</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Al</a:t>
                      </a:r>
                      <a:r>
                        <a:rPr lang="ru-RU" sz="14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O</a:t>
                      </a:r>
                      <a:r>
                        <a:rPr lang="ru-RU" sz="1400" baseline="-25000" dirty="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Fe</a:t>
                      </a:r>
                      <a:r>
                        <a:rPr lang="ru-RU" sz="14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O</a:t>
                      </a:r>
                      <a:r>
                        <a:rPr lang="ru-RU" sz="1400" baseline="-25000" dirty="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err="1">
                          <a:effectLst/>
                          <a:latin typeface="Times New Roman" panose="02020603050405020304" pitchFamily="18" charset="0"/>
                          <a:ea typeface="Times New Roman" panose="02020603050405020304" pitchFamily="18" charset="0"/>
                          <a:cs typeface="Times New Roman" panose="02020603050405020304" pitchFamily="18" charset="0"/>
                        </a:rPr>
                        <a:t>FeO</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TiO</a:t>
                      </a:r>
                      <a:r>
                        <a:rPr lang="ru-RU" sz="14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CaO</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HgO</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SO</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3</a:t>
                      </a: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 сульфит</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48024594"/>
                  </a:ext>
                </a:extLst>
              </a:tr>
              <a:tr h="1434894">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Диатомит желтый, усредненный </a:t>
                      </a: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
                      </a:r>
                      <a:b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b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с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3-х уступов</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76.76</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7.74</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4.35</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0.99</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0.3</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0.7</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1.17</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0.15</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8606120"/>
                  </a:ext>
                </a:extLst>
              </a:tr>
            </a:tbl>
          </a:graphicData>
        </a:graphic>
      </p:graphicFrame>
    </p:spTree>
    <p:extLst>
      <p:ext uri="{BB962C8B-B14F-4D97-AF65-F5344CB8AC3E}">
        <p14:creationId xmlns:p14="http://schemas.microsoft.com/office/powerpoint/2010/main" val="9631034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Заголовок 1"/>
          <p:cNvSpPr txBox="1">
            <a:spLocks/>
          </p:cNvSpPr>
          <p:nvPr/>
        </p:nvSpPr>
        <p:spPr>
          <a:xfrm>
            <a:off x="537328" y="1049804"/>
            <a:ext cx="7786541" cy="529568"/>
          </a:xfrm>
          <a:prstGeom prst="rect">
            <a:avLst/>
          </a:prstGeom>
        </p:spPr>
        <p:txBody>
          <a:bodyPr vert="horz" lIns="68580" tIns="34290" rIns="68580" bIns="3429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ru-RU" sz="1400" b="1"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8" name="Прямоугольник 17">
            <a:extLst>
              <a:ext uri="{FF2B5EF4-FFF2-40B4-BE49-F238E27FC236}">
                <a16:creationId xmlns:a16="http://schemas.microsoft.com/office/drawing/2014/main" id="{89B07B76-6E6D-8B40-BC5A-D5CFCCB9A3E7}"/>
              </a:ext>
            </a:extLst>
          </p:cNvPr>
          <p:cNvSpPr/>
          <p:nvPr/>
        </p:nvSpPr>
        <p:spPr>
          <a:xfrm>
            <a:off x="7192486" y="79361"/>
            <a:ext cx="1781832" cy="784830"/>
          </a:xfrm>
          <a:prstGeom prst="rect">
            <a:avLst/>
          </a:prstGeom>
        </p:spPr>
        <p:txBody>
          <a:bodyPr wrap="square">
            <a:spAutoFit/>
          </a:bodyPr>
          <a:lstStyle/>
          <a:p>
            <a:pPr marL="539750"/>
            <a:r>
              <a:rPr lang="ru-RU" sz="900" b="1" dirty="0" smtClean="0">
                <a:solidFill>
                  <a:srgbClr val="009193"/>
                </a:solidFill>
                <a:latin typeface="Times New Roman" panose="02020603050405020304" pitchFamily="18" charset="0"/>
                <a:ea typeface="Calibri" panose="020F0502020204030204" pitchFamily="34" charset="0"/>
                <a:cs typeface="Times New Roman" panose="02020603050405020304" pitchFamily="18" charset="0"/>
              </a:rPr>
              <a:t>ФГБОУ ВО «Уральский</a:t>
            </a:r>
            <a:endParaRPr lang="ru-RU" sz="900" b="1" dirty="0">
              <a:solidFill>
                <a:srgbClr val="009193"/>
              </a:solidFill>
              <a:latin typeface="Times New Roman" panose="02020603050405020304" pitchFamily="18" charset="0"/>
              <a:ea typeface="Calibri" panose="020F0502020204030204" pitchFamily="34" charset="0"/>
              <a:cs typeface="Times New Roman" panose="02020603050405020304" pitchFamily="18" charset="0"/>
            </a:endParaRP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г</a:t>
            </a:r>
            <a:r>
              <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осударственный</a:t>
            </a: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аграрный</a:t>
            </a:r>
          </a:p>
          <a:p>
            <a:pPr marL="539750"/>
            <a:r>
              <a:rPr lang="ru-RU" sz="900" b="1" dirty="0" smtClean="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Университет»</a:t>
            </a:r>
            <a:endPar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endParaRPr>
          </a:p>
        </p:txBody>
      </p:sp>
      <p:pic>
        <p:nvPicPr>
          <p:cNvPr id="19" name="Рисунок 18"/>
          <p:cNvPicPr/>
          <p:nvPr/>
        </p:nvPicPr>
        <p:blipFill>
          <a:blip r:embed="rId3" cstate="print">
            <a:extLst>
              <a:ext uri="{28A0092B-C50C-407E-A947-70E740481C1C}">
                <a14:useLocalDpi xmlns:a14="http://schemas.microsoft.com/office/drawing/2010/main" val="0"/>
              </a:ext>
            </a:extLst>
          </a:blip>
          <a:stretch>
            <a:fillRect/>
          </a:stretch>
        </p:blipFill>
        <p:spPr>
          <a:xfrm>
            <a:off x="7284875" y="161962"/>
            <a:ext cx="445105" cy="518658"/>
          </a:xfrm>
          <a:prstGeom prst="rect">
            <a:avLst/>
          </a:prstGeom>
        </p:spPr>
      </p:pic>
      <p:sp>
        <p:nvSpPr>
          <p:cNvPr id="8" name="Прямоугольник 7"/>
          <p:cNvSpPr/>
          <p:nvPr/>
        </p:nvSpPr>
        <p:spPr>
          <a:xfrm>
            <a:off x="430097" y="3302744"/>
            <a:ext cx="8475778" cy="3785652"/>
          </a:xfrm>
          <a:prstGeom prst="rect">
            <a:avLst/>
          </a:prstGeom>
        </p:spPr>
        <p:txBody>
          <a:bodyPr wrap="square">
            <a:spAutoFit/>
          </a:bodyPr>
          <a:lstStyle/>
          <a:p>
            <a:pPr>
              <a:lnSpc>
                <a:spcPct val="150000"/>
              </a:lnSpc>
            </a:pPr>
            <a:r>
              <a:rPr lang="ru-RU" sz="1600" dirty="0" smtClean="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Таким образом, внесение диатомита в дозе 4,0 т/га достоверно способствует увеличению урожайности корнеплодов столовой свеклы.</a:t>
            </a:r>
          </a:p>
          <a:p>
            <a:pPr>
              <a:lnSpc>
                <a:spcPct val="150000"/>
              </a:lnSpc>
            </a:pPr>
            <a:r>
              <a:rPr lang="ru-RU" sz="1600" dirty="0" smtClean="0">
                <a:latin typeface="Times New Roman" panose="02020603050405020304" pitchFamily="18" charset="0"/>
                <a:cs typeface="Times New Roman" panose="02020603050405020304" pitchFamily="18" charset="0"/>
              </a:rPr>
              <a:t>   Исследования </a:t>
            </a:r>
            <a:r>
              <a:rPr lang="ru-RU" sz="1600" dirty="0">
                <a:latin typeface="Times New Roman" panose="02020603050405020304" pitchFamily="18" charset="0"/>
                <a:cs typeface="Times New Roman" panose="02020603050405020304" pitchFamily="18" charset="0"/>
              </a:rPr>
              <a:t>по «</a:t>
            </a:r>
            <a:r>
              <a:rPr lang="ru-RU" sz="1600" dirty="0" err="1">
                <a:latin typeface="Times New Roman" panose="02020603050405020304" pitchFamily="18" charset="0"/>
                <a:cs typeface="Times New Roman" panose="02020603050405020304" pitchFamily="18" charset="0"/>
              </a:rPr>
              <a:t>лежкости</a:t>
            </a:r>
            <a:r>
              <a:rPr lang="ru-RU" sz="1600" dirty="0">
                <a:latin typeface="Times New Roman" panose="02020603050405020304" pitchFamily="18" charset="0"/>
                <a:cs typeface="Times New Roman" panose="02020603050405020304" pitchFamily="18" charset="0"/>
              </a:rPr>
              <a:t>» корнеплодов столовой свеклы проводили органолептическим методом</a:t>
            </a:r>
            <a:r>
              <a:rPr lang="ru-RU" sz="1600" dirty="0" smtClean="0">
                <a:latin typeface="Times New Roman" panose="02020603050405020304" pitchFamily="18" charset="0"/>
                <a:cs typeface="Times New Roman" panose="02020603050405020304" pitchFamily="18" charset="0"/>
              </a:rPr>
              <a:t>. </a:t>
            </a:r>
          </a:p>
          <a:p>
            <a:pPr>
              <a:lnSpc>
                <a:spcPct val="150000"/>
              </a:lnSpc>
            </a:pPr>
            <a:r>
              <a:rPr lang="ru-RU" sz="1600" dirty="0" smtClean="0">
                <a:latin typeface="Times New Roman" panose="02020603050405020304" pitchFamily="18" charset="0"/>
                <a:cs typeface="Times New Roman" panose="02020603050405020304" pitchFamily="18" charset="0"/>
              </a:rPr>
              <a:t>   Исследованиями </a:t>
            </a:r>
            <a:r>
              <a:rPr lang="ru-RU" sz="1600" dirty="0">
                <a:latin typeface="Times New Roman" panose="02020603050405020304" pitchFamily="18" charset="0"/>
                <a:cs typeface="Times New Roman" panose="02020603050405020304" pitchFamily="18" charset="0"/>
              </a:rPr>
              <a:t>установлено (табл.14), что через 3 месяца хранения количество товарных корнеплодов было достаточно высоким на всех вариантах опыта.</a:t>
            </a:r>
            <a:br>
              <a:rPr lang="ru-RU" sz="1600" dirty="0">
                <a:latin typeface="Times New Roman" panose="02020603050405020304" pitchFamily="18" charset="0"/>
                <a:cs typeface="Times New Roman" panose="02020603050405020304" pitchFamily="18" charset="0"/>
              </a:rPr>
            </a:br>
            <a:r>
              <a:rPr lang="ru-RU" sz="1600" dirty="0" smtClean="0">
                <a:latin typeface="Times New Roman" panose="02020603050405020304" pitchFamily="18" charset="0"/>
                <a:cs typeface="Times New Roman" panose="02020603050405020304" pitchFamily="18" charset="0"/>
              </a:rPr>
              <a:t>   Механически </a:t>
            </a:r>
            <a:r>
              <a:rPr lang="ru-RU" sz="1600" dirty="0">
                <a:latin typeface="Times New Roman" panose="02020603050405020304" pitchFamily="18" charset="0"/>
                <a:cs typeface="Times New Roman" panose="02020603050405020304" pitchFamily="18" charset="0"/>
              </a:rPr>
              <a:t>поврежденных корнеплодов на контрольном варианте было больше по сравнению с другими вариантами на 0,5-0,9%, что объясняется более дружным созреванием растений на опытных вариантах.</a:t>
            </a:r>
            <a:br>
              <a:rPr lang="ru-RU" sz="1600" dirty="0">
                <a:latin typeface="Times New Roman" panose="02020603050405020304" pitchFamily="18" charset="0"/>
                <a:cs typeface="Times New Roman" panose="02020603050405020304" pitchFamily="18" charset="0"/>
              </a:rPr>
            </a:br>
            <a:endParaRPr lang="ru-RU" sz="1600" dirty="0">
              <a:latin typeface="Times New Roman" panose="02020603050405020304" pitchFamily="18" charset="0"/>
              <a:cs typeface="Times New Roman" panose="02020603050405020304"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4279357651"/>
              </p:ext>
            </p:extLst>
          </p:nvPr>
        </p:nvGraphicFramePr>
        <p:xfrm>
          <a:off x="537326" y="1082979"/>
          <a:ext cx="8006598" cy="2131064"/>
        </p:xfrm>
        <a:graphic>
          <a:graphicData uri="http://schemas.openxmlformats.org/drawingml/2006/table">
            <a:tbl>
              <a:tblPr firstRow="1" firstCol="1" bandRow="1"/>
              <a:tblGrid>
                <a:gridCol w="786649">
                  <a:extLst>
                    <a:ext uri="{9D8B030D-6E8A-4147-A177-3AD203B41FA5}">
                      <a16:colId xmlns:a16="http://schemas.microsoft.com/office/drawing/2014/main" val="524578215"/>
                    </a:ext>
                  </a:extLst>
                </a:gridCol>
                <a:gridCol w="2028825">
                  <a:extLst>
                    <a:ext uri="{9D8B030D-6E8A-4147-A177-3AD203B41FA5}">
                      <a16:colId xmlns:a16="http://schemas.microsoft.com/office/drawing/2014/main" val="256310748"/>
                    </a:ext>
                  </a:extLst>
                </a:gridCol>
                <a:gridCol w="1524000">
                  <a:extLst>
                    <a:ext uri="{9D8B030D-6E8A-4147-A177-3AD203B41FA5}">
                      <a16:colId xmlns:a16="http://schemas.microsoft.com/office/drawing/2014/main" val="1164522840"/>
                    </a:ext>
                  </a:extLst>
                </a:gridCol>
                <a:gridCol w="1209675">
                  <a:extLst>
                    <a:ext uri="{9D8B030D-6E8A-4147-A177-3AD203B41FA5}">
                      <a16:colId xmlns:a16="http://schemas.microsoft.com/office/drawing/2014/main" val="281828957"/>
                    </a:ext>
                  </a:extLst>
                </a:gridCol>
                <a:gridCol w="1123016">
                  <a:extLst>
                    <a:ext uri="{9D8B030D-6E8A-4147-A177-3AD203B41FA5}">
                      <a16:colId xmlns:a16="http://schemas.microsoft.com/office/drawing/2014/main" val="2155347080"/>
                    </a:ext>
                  </a:extLst>
                </a:gridCol>
                <a:gridCol w="1334433">
                  <a:extLst>
                    <a:ext uri="{9D8B030D-6E8A-4147-A177-3AD203B41FA5}">
                      <a16:colId xmlns:a16="http://schemas.microsoft.com/office/drawing/2014/main" val="4070204493"/>
                    </a:ext>
                  </a:extLst>
                </a:gridCol>
              </a:tblGrid>
              <a:tr h="259915">
                <a:tc gridSpan="6">
                  <a:txBody>
                    <a:bodyPr/>
                    <a:lstStyle/>
                    <a:p>
                      <a:pPr algn="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Таблица 13</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753743015"/>
                  </a:ext>
                </a:extLst>
              </a:tr>
              <a:tr h="259915">
                <a:tc gridSpan="6">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Урожайность столовой свеклы в зависимости от доз внесения диатомита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33891648"/>
                  </a:ext>
                </a:extLst>
              </a:tr>
              <a:tr h="259915">
                <a:tc rowSpan="2">
                  <a:txBody>
                    <a:bodyPr/>
                    <a:lstStyle/>
                    <a:p>
                      <a:pPr algn="ctr">
                        <a:lnSpc>
                          <a:spcPct val="107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 п/п</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Вариант</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Урожайность, т/га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Прибавка</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rowSpan="2">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Товарность, %</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71654167"/>
                  </a:ext>
                </a:extLst>
              </a:tr>
              <a:tr h="259915">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т/га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ru-RU"/>
                    </a:p>
                  </a:txBody>
                  <a:tcPr/>
                </a:tc>
                <a:extLst>
                  <a:ext uri="{0D108BD9-81ED-4DB2-BD59-A6C34878D82A}">
                    <a16:rowId xmlns:a16="http://schemas.microsoft.com/office/drawing/2014/main" val="3798357822"/>
                  </a:ext>
                </a:extLst>
              </a:tr>
              <a:tr h="259915">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Фон N</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Р</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К</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36,4</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100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93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29463963"/>
                  </a:ext>
                </a:extLst>
              </a:tr>
              <a:tr h="259915">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Фон + диатомит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 т/га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38,1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1,7</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105</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95</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96192578"/>
                  </a:ext>
                </a:extLst>
              </a:tr>
              <a:tr h="259915">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Фон + диатомит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4 т/га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42,0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5,6</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115</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94</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85628343"/>
                  </a:ext>
                </a:extLst>
              </a:tr>
              <a:tr h="259915">
                <a:tc>
                  <a:txBody>
                    <a:bodyPr/>
                    <a:lstStyle/>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НСР</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05</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3,8</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31281411"/>
                  </a:ext>
                </a:extLst>
              </a:tr>
            </a:tbl>
          </a:graphicData>
        </a:graphic>
      </p:graphicFrame>
    </p:spTree>
    <p:extLst>
      <p:ext uri="{BB962C8B-B14F-4D97-AF65-F5344CB8AC3E}">
        <p14:creationId xmlns:p14="http://schemas.microsoft.com/office/powerpoint/2010/main" val="32111776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Заголовок 1"/>
          <p:cNvSpPr txBox="1">
            <a:spLocks/>
          </p:cNvSpPr>
          <p:nvPr/>
        </p:nvSpPr>
        <p:spPr>
          <a:xfrm>
            <a:off x="537328" y="1049804"/>
            <a:ext cx="7786541" cy="529568"/>
          </a:xfrm>
          <a:prstGeom prst="rect">
            <a:avLst/>
          </a:prstGeom>
        </p:spPr>
        <p:txBody>
          <a:bodyPr vert="horz" lIns="68580" tIns="34290" rIns="68580" bIns="3429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ru-RU" sz="1400" b="1"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8" name="Прямоугольник 17">
            <a:extLst>
              <a:ext uri="{FF2B5EF4-FFF2-40B4-BE49-F238E27FC236}">
                <a16:creationId xmlns:a16="http://schemas.microsoft.com/office/drawing/2014/main" id="{89B07B76-6E6D-8B40-BC5A-D5CFCCB9A3E7}"/>
              </a:ext>
            </a:extLst>
          </p:cNvPr>
          <p:cNvSpPr/>
          <p:nvPr/>
        </p:nvSpPr>
        <p:spPr>
          <a:xfrm>
            <a:off x="7192486" y="79361"/>
            <a:ext cx="1781832" cy="784830"/>
          </a:xfrm>
          <a:prstGeom prst="rect">
            <a:avLst/>
          </a:prstGeom>
        </p:spPr>
        <p:txBody>
          <a:bodyPr wrap="square">
            <a:spAutoFit/>
          </a:bodyPr>
          <a:lstStyle/>
          <a:p>
            <a:pPr marL="539750"/>
            <a:r>
              <a:rPr lang="ru-RU" sz="900" b="1" dirty="0" smtClean="0">
                <a:solidFill>
                  <a:srgbClr val="009193"/>
                </a:solidFill>
                <a:latin typeface="Times New Roman" panose="02020603050405020304" pitchFamily="18" charset="0"/>
                <a:ea typeface="Calibri" panose="020F0502020204030204" pitchFamily="34" charset="0"/>
                <a:cs typeface="Times New Roman" panose="02020603050405020304" pitchFamily="18" charset="0"/>
              </a:rPr>
              <a:t>ФГБОУ ВО «Уральский</a:t>
            </a:r>
            <a:endParaRPr lang="ru-RU" sz="900" b="1" dirty="0">
              <a:solidFill>
                <a:srgbClr val="009193"/>
              </a:solidFill>
              <a:latin typeface="Times New Roman" panose="02020603050405020304" pitchFamily="18" charset="0"/>
              <a:ea typeface="Calibri" panose="020F0502020204030204" pitchFamily="34" charset="0"/>
              <a:cs typeface="Times New Roman" panose="02020603050405020304" pitchFamily="18" charset="0"/>
            </a:endParaRP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г</a:t>
            </a:r>
            <a:r>
              <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осударственный</a:t>
            </a: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аграрный</a:t>
            </a:r>
          </a:p>
          <a:p>
            <a:pPr marL="539750"/>
            <a:r>
              <a:rPr lang="ru-RU" sz="900" b="1" dirty="0" smtClean="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Университет»</a:t>
            </a:r>
            <a:endPar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endParaRPr>
          </a:p>
        </p:txBody>
      </p:sp>
      <p:pic>
        <p:nvPicPr>
          <p:cNvPr id="19" name="Рисунок 18"/>
          <p:cNvPicPr/>
          <p:nvPr/>
        </p:nvPicPr>
        <p:blipFill>
          <a:blip r:embed="rId3" cstate="print">
            <a:extLst>
              <a:ext uri="{28A0092B-C50C-407E-A947-70E740481C1C}">
                <a14:useLocalDpi xmlns:a14="http://schemas.microsoft.com/office/drawing/2010/main" val="0"/>
              </a:ext>
            </a:extLst>
          </a:blip>
          <a:stretch>
            <a:fillRect/>
          </a:stretch>
        </p:blipFill>
        <p:spPr>
          <a:xfrm>
            <a:off x="7284875" y="161962"/>
            <a:ext cx="445105" cy="518658"/>
          </a:xfrm>
          <a:prstGeom prst="rect">
            <a:avLst/>
          </a:prstGeom>
        </p:spPr>
      </p:pic>
      <p:sp>
        <p:nvSpPr>
          <p:cNvPr id="2" name="Заголовок 1"/>
          <p:cNvSpPr>
            <a:spLocks noGrp="1"/>
          </p:cNvSpPr>
          <p:nvPr>
            <p:ph type="title"/>
          </p:nvPr>
        </p:nvSpPr>
        <p:spPr>
          <a:xfrm>
            <a:off x="430097" y="946792"/>
            <a:ext cx="8392801" cy="1396358"/>
          </a:xfrm>
        </p:spPr>
        <p:txBody>
          <a:bodyPr/>
          <a:lstStyle/>
          <a:p>
            <a:pPr algn="just">
              <a:lnSpc>
                <a:spcPct val="150000"/>
              </a:lnSpc>
            </a:pPr>
            <a:r>
              <a:rPr lang="ru-RU" sz="1600" dirty="0" smtClean="0">
                <a:latin typeface="Times New Roman" panose="02020603050405020304" pitchFamily="18" charset="0"/>
                <a:cs typeface="Times New Roman" panose="02020603050405020304" pitchFamily="18" charset="0"/>
              </a:rPr>
              <a:t>     Количество </a:t>
            </a:r>
            <a:r>
              <a:rPr lang="ru-RU" sz="1600" dirty="0">
                <a:latin typeface="Times New Roman" panose="02020603050405020304" pitchFamily="18" charset="0"/>
                <a:cs typeface="Times New Roman" panose="02020603050405020304" pitchFamily="18" charset="0"/>
              </a:rPr>
              <a:t>дуплистых и уродливых корнеплодов незначительно снижалось на опытных вариантах, что объясняется более благоприятными почвенными условиями на вариантах с применением диатомита. Такая же тенденция отмечена и при подсчете дряблых и подвяленных корнеплодов.</a:t>
            </a:r>
          </a:p>
        </p:txBody>
      </p:sp>
      <p:graphicFrame>
        <p:nvGraphicFramePr>
          <p:cNvPr id="4" name="Объект 3"/>
          <p:cNvGraphicFramePr>
            <a:graphicFrameLocks noGrp="1"/>
          </p:cNvGraphicFramePr>
          <p:nvPr>
            <p:ph idx="1"/>
            <p:extLst>
              <p:ext uri="{D42A27DB-BD31-4B8C-83A1-F6EECF244321}">
                <p14:modId xmlns:p14="http://schemas.microsoft.com/office/powerpoint/2010/main" val="3569626971"/>
              </p:ext>
            </p:extLst>
          </p:nvPr>
        </p:nvGraphicFramePr>
        <p:xfrm>
          <a:off x="537330" y="2446166"/>
          <a:ext cx="8285570" cy="4149907"/>
        </p:xfrm>
        <a:graphic>
          <a:graphicData uri="http://schemas.openxmlformats.org/drawingml/2006/table">
            <a:tbl>
              <a:tblPr firstRow="1" firstCol="1" bandRow="1"/>
              <a:tblGrid>
                <a:gridCol w="472320">
                  <a:extLst>
                    <a:ext uri="{9D8B030D-6E8A-4147-A177-3AD203B41FA5}">
                      <a16:colId xmlns:a16="http://schemas.microsoft.com/office/drawing/2014/main" val="2734161097"/>
                    </a:ext>
                  </a:extLst>
                </a:gridCol>
                <a:gridCol w="2841908">
                  <a:extLst>
                    <a:ext uri="{9D8B030D-6E8A-4147-A177-3AD203B41FA5}">
                      <a16:colId xmlns:a16="http://schemas.microsoft.com/office/drawing/2014/main" val="3356653528"/>
                    </a:ext>
                  </a:extLst>
                </a:gridCol>
                <a:gridCol w="1330042">
                  <a:extLst>
                    <a:ext uri="{9D8B030D-6E8A-4147-A177-3AD203B41FA5}">
                      <a16:colId xmlns:a16="http://schemas.microsoft.com/office/drawing/2014/main" val="4240703257"/>
                    </a:ext>
                  </a:extLst>
                </a:gridCol>
                <a:gridCol w="1838325">
                  <a:extLst>
                    <a:ext uri="{9D8B030D-6E8A-4147-A177-3AD203B41FA5}">
                      <a16:colId xmlns:a16="http://schemas.microsoft.com/office/drawing/2014/main" val="1876067324"/>
                    </a:ext>
                  </a:extLst>
                </a:gridCol>
                <a:gridCol w="1802975">
                  <a:extLst>
                    <a:ext uri="{9D8B030D-6E8A-4147-A177-3AD203B41FA5}">
                      <a16:colId xmlns:a16="http://schemas.microsoft.com/office/drawing/2014/main" val="2086627177"/>
                    </a:ext>
                  </a:extLst>
                </a:gridCol>
              </a:tblGrid>
              <a:tr h="282039">
                <a:tc gridSpan="5">
                  <a:txBody>
                    <a:bodyPr/>
                    <a:lstStyle/>
                    <a:p>
                      <a:pPr algn="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Таблица 14</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428950082"/>
                  </a:ext>
                </a:extLst>
              </a:tr>
              <a:tr h="523739">
                <a:tc gridSpan="5">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Потери продукции столовой свеклы при хранении через три месяца в зависимости от доз внесения диатомита,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485802711"/>
                  </a:ext>
                </a:extLst>
              </a:tr>
              <a:tr h="282039">
                <a:tc rowSpan="3">
                  <a:txBody>
                    <a:bodyPr/>
                    <a:lstStyle/>
                    <a:p>
                      <a:pPr algn="ctr">
                        <a:lnSpc>
                          <a:spcPct val="107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 п/п</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Виды повреждений и поражений гнилями</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3">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3 месяца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6670446"/>
                  </a:ext>
                </a:extLst>
              </a:tr>
              <a:tr h="282039">
                <a:tc vMerge="1">
                  <a:txBody>
                    <a:bodyPr/>
                    <a:lstStyle/>
                    <a:p>
                      <a:endParaRPr lang="ru-RU"/>
                    </a:p>
                  </a:txBody>
                  <a:tcPr/>
                </a:tc>
                <a:tc vMerge="1">
                  <a:txBody>
                    <a:bodyPr/>
                    <a:lstStyle/>
                    <a:p>
                      <a:endParaRPr lang="ru-RU"/>
                    </a:p>
                  </a:txBody>
                  <a:tcPr/>
                </a:tc>
                <a:tc gridSpan="3">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Варианты</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924745675"/>
                  </a:ext>
                </a:extLst>
              </a:tr>
              <a:tr h="282039">
                <a:tc vMerge="1">
                  <a:txBody>
                    <a:bodyPr/>
                    <a:lstStyle/>
                    <a:p>
                      <a:endParaRPr lang="ru-RU"/>
                    </a:p>
                  </a:txBody>
                  <a:tcPr/>
                </a:tc>
                <a:tc vMerge="1">
                  <a:txBody>
                    <a:bodyPr/>
                    <a:lstStyle/>
                    <a:p>
                      <a:endParaRPr lang="ru-RU"/>
                    </a:p>
                  </a:txBody>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Фон N</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Р</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К</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Фон + диатомит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 т/га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Фон + диатомит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4 т/га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47821456"/>
                  </a:ext>
                </a:extLst>
              </a:tr>
              <a:tr h="282039">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Товарные корнеплоды</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94</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95</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94</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10834745"/>
                  </a:ext>
                </a:extLst>
              </a:tr>
              <a:tr h="282039">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Повреждено механически</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2,5</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1,6</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79379008"/>
                  </a:ext>
                </a:extLst>
              </a:tr>
              <a:tr h="282039">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Дуплистых, уродливых</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0,6</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0,4</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0,5</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57081925"/>
                  </a:ext>
                </a:extLst>
              </a:tr>
              <a:tr h="282039">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Дряблых, подвяленных</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0,9</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0,5</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0,7</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94457875"/>
                  </a:ext>
                </a:extLst>
              </a:tr>
              <a:tr h="523739">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Повреждено гнилями мокрой, бактериальной</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0,2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08270351"/>
                  </a:ext>
                </a:extLst>
              </a:tr>
              <a:tr h="282039">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6</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Альтернариозной черной</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0,5</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0,4</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0,4</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48254101"/>
                  </a:ext>
                </a:extLst>
              </a:tr>
              <a:tr h="282039">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Сухой (фомоз, фузариоз)</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0,8</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0,6</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0,6</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61260792"/>
                  </a:ext>
                </a:extLst>
              </a:tr>
              <a:tr h="282039">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8</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Прочие</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0,7</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0,8</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0,6</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51963157"/>
                  </a:ext>
                </a:extLst>
              </a:tr>
            </a:tbl>
          </a:graphicData>
        </a:graphic>
      </p:graphicFrame>
    </p:spTree>
    <p:extLst>
      <p:ext uri="{BB962C8B-B14F-4D97-AF65-F5344CB8AC3E}">
        <p14:creationId xmlns:p14="http://schemas.microsoft.com/office/powerpoint/2010/main" val="14902836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Заголовок 1"/>
          <p:cNvSpPr txBox="1">
            <a:spLocks/>
          </p:cNvSpPr>
          <p:nvPr/>
        </p:nvSpPr>
        <p:spPr>
          <a:xfrm>
            <a:off x="537328" y="1049804"/>
            <a:ext cx="7786541" cy="529568"/>
          </a:xfrm>
          <a:prstGeom prst="rect">
            <a:avLst/>
          </a:prstGeom>
        </p:spPr>
        <p:txBody>
          <a:bodyPr vert="horz" lIns="68580" tIns="34290" rIns="68580" bIns="3429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ru-RU" sz="1400" b="1"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8" name="Прямоугольник 17">
            <a:extLst>
              <a:ext uri="{FF2B5EF4-FFF2-40B4-BE49-F238E27FC236}">
                <a16:creationId xmlns:a16="http://schemas.microsoft.com/office/drawing/2014/main" id="{89B07B76-6E6D-8B40-BC5A-D5CFCCB9A3E7}"/>
              </a:ext>
            </a:extLst>
          </p:cNvPr>
          <p:cNvSpPr/>
          <p:nvPr/>
        </p:nvSpPr>
        <p:spPr>
          <a:xfrm>
            <a:off x="7249636" y="41261"/>
            <a:ext cx="1781832" cy="784830"/>
          </a:xfrm>
          <a:prstGeom prst="rect">
            <a:avLst/>
          </a:prstGeom>
        </p:spPr>
        <p:txBody>
          <a:bodyPr wrap="square">
            <a:spAutoFit/>
          </a:bodyPr>
          <a:lstStyle/>
          <a:p>
            <a:pPr marL="539750"/>
            <a:r>
              <a:rPr lang="ru-RU" sz="900" b="1" dirty="0" smtClean="0">
                <a:solidFill>
                  <a:srgbClr val="009193"/>
                </a:solidFill>
                <a:latin typeface="Times New Roman" panose="02020603050405020304" pitchFamily="18" charset="0"/>
                <a:ea typeface="Calibri" panose="020F0502020204030204" pitchFamily="34" charset="0"/>
                <a:cs typeface="Times New Roman" panose="02020603050405020304" pitchFamily="18" charset="0"/>
              </a:rPr>
              <a:t>ФГБОУ ВО «Уральский</a:t>
            </a:r>
            <a:endParaRPr lang="ru-RU" sz="900" b="1" dirty="0">
              <a:solidFill>
                <a:srgbClr val="009193"/>
              </a:solidFill>
              <a:latin typeface="Times New Roman" panose="02020603050405020304" pitchFamily="18" charset="0"/>
              <a:ea typeface="Calibri" panose="020F0502020204030204" pitchFamily="34" charset="0"/>
              <a:cs typeface="Times New Roman" panose="02020603050405020304" pitchFamily="18" charset="0"/>
            </a:endParaRP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г</a:t>
            </a:r>
            <a:r>
              <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осударственный</a:t>
            </a: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аграрный</a:t>
            </a:r>
          </a:p>
          <a:p>
            <a:pPr marL="539750"/>
            <a:r>
              <a:rPr lang="ru-RU" sz="900" b="1" dirty="0" smtClean="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Университет»</a:t>
            </a:r>
            <a:endPar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endParaRPr>
          </a:p>
        </p:txBody>
      </p:sp>
      <p:pic>
        <p:nvPicPr>
          <p:cNvPr id="19" name="Рисунок 18"/>
          <p:cNvPicPr/>
          <p:nvPr/>
        </p:nvPicPr>
        <p:blipFill>
          <a:blip r:embed="rId3" cstate="print">
            <a:extLst>
              <a:ext uri="{28A0092B-C50C-407E-A947-70E740481C1C}">
                <a14:useLocalDpi xmlns:a14="http://schemas.microsoft.com/office/drawing/2010/main" val="0"/>
              </a:ext>
            </a:extLst>
          </a:blip>
          <a:stretch>
            <a:fillRect/>
          </a:stretch>
        </p:blipFill>
        <p:spPr>
          <a:xfrm>
            <a:off x="7342025" y="123862"/>
            <a:ext cx="445105" cy="518658"/>
          </a:xfrm>
          <a:prstGeom prst="rect">
            <a:avLst/>
          </a:prstGeom>
        </p:spPr>
      </p:pic>
      <p:sp>
        <p:nvSpPr>
          <p:cNvPr id="2" name="Заголовок 1"/>
          <p:cNvSpPr>
            <a:spLocks noGrp="1"/>
          </p:cNvSpPr>
          <p:nvPr>
            <p:ph type="title"/>
          </p:nvPr>
        </p:nvSpPr>
        <p:spPr>
          <a:xfrm>
            <a:off x="430097" y="763222"/>
            <a:ext cx="8392801" cy="1865678"/>
          </a:xfrm>
        </p:spPr>
        <p:txBody>
          <a:bodyPr/>
          <a:lstStyle/>
          <a:p>
            <a:pPr>
              <a:lnSpc>
                <a:spcPct val="100000"/>
              </a:lnSpc>
            </a:pPr>
            <a:r>
              <a:rPr lang="ru-RU" sz="1600"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Следует отметить, что на вариантах с различными дозами диатомита практически отсутствовали корнеплоды, пораженные мокрой и бактериальной </a:t>
            </a:r>
            <a:r>
              <a:rPr lang="ru-RU" dirty="0" err="1">
                <a:latin typeface="Times New Roman" panose="02020603050405020304" pitchFamily="18" charset="0"/>
                <a:cs typeface="Times New Roman" panose="02020603050405020304" pitchFamily="18" charset="0"/>
              </a:rPr>
              <a:t>гнилями</a:t>
            </a:r>
            <a:r>
              <a:rPr lang="ru-RU" dirty="0">
                <a:latin typeface="Times New Roman" panose="02020603050405020304" pitchFamily="18" charset="0"/>
                <a:cs typeface="Times New Roman" panose="02020603050405020304" pitchFamily="18" charset="0"/>
              </a:rPr>
              <a:t>. По остальным показателям (</a:t>
            </a:r>
            <a:r>
              <a:rPr lang="ru-RU" dirty="0" err="1">
                <a:latin typeface="Times New Roman" panose="02020603050405020304" pitchFamily="18" charset="0"/>
                <a:cs typeface="Times New Roman" panose="02020603050405020304" pitchFamily="18" charset="0"/>
              </a:rPr>
              <a:t>альтернариозная</a:t>
            </a:r>
            <a:r>
              <a:rPr lang="ru-RU" dirty="0">
                <a:latin typeface="Times New Roman" panose="02020603050405020304" pitchFamily="18" charset="0"/>
                <a:cs typeface="Times New Roman" panose="02020603050405020304" pitchFamily="18" charset="0"/>
              </a:rPr>
              <a:t> и сухая гнили) значительных различий по вариантам отмечено не было.</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Таким образом, наметилась общая тенденция повышения сохранности у корнеплодов столовой свеклы при применении диатомита по предложенному способу.</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По результатам исследований установлено, что содержание сухого вещества в корнеплодах моркови (табл.15) в зависимости от различных доз внесения диатомита варьировало от 14 до 14,6% и повышение было 0,4-0,6%.</a:t>
            </a:r>
            <a:endParaRPr lang="ru-RU" sz="1600" dirty="0">
              <a:latin typeface="Times New Roman" panose="02020603050405020304" pitchFamily="18" charset="0"/>
              <a:cs typeface="Times New Roman" panose="02020603050405020304" pitchFamily="18" charset="0"/>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2439155014"/>
              </p:ext>
            </p:extLst>
          </p:nvPr>
        </p:nvGraphicFramePr>
        <p:xfrm>
          <a:off x="609601" y="2679124"/>
          <a:ext cx="8143873" cy="4097853"/>
        </p:xfrm>
        <a:graphic>
          <a:graphicData uri="http://schemas.openxmlformats.org/drawingml/2006/table">
            <a:tbl>
              <a:tblPr firstRow="1" firstCol="1" bandRow="1"/>
              <a:tblGrid>
                <a:gridCol w="2276782">
                  <a:extLst>
                    <a:ext uri="{9D8B030D-6E8A-4147-A177-3AD203B41FA5}">
                      <a16:colId xmlns:a16="http://schemas.microsoft.com/office/drawing/2014/main" val="3121247534"/>
                    </a:ext>
                  </a:extLst>
                </a:gridCol>
                <a:gridCol w="1089197">
                  <a:extLst>
                    <a:ext uri="{9D8B030D-6E8A-4147-A177-3AD203B41FA5}">
                      <a16:colId xmlns:a16="http://schemas.microsoft.com/office/drawing/2014/main" val="2468029067"/>
                    </a:ext>
                  </a:extLst>
                </a:gridCol>
                <a:gridCol w="1130255">
                  <a:extLst>
                    <a:ext uri="{9D8B030D-6E8A-4147-A177-3AD203B41FA5}">
                      <a16:colId xmlns:a16="http://schemas.microsoft.com/office/drawing/2014/main" val="2576452792"/>
                    </a:ext>
                  </a:extLst>
                </a:gridCol>
                <a:gridCol w="1161080">
                  <a:extLst>
                    <a:ext uri="{9D8B030D-6E8A-4147-A177-3AD203B41FA5}">
                      <a16:colId xmlns:a16="http://schemas.microsoft.com/office/drawing/2014/main" val="782409998"/>
                    </a:ext>
                  </a:extLst>
                </a:gridCol>
                <a:gridCol w="1181630">
                  <a:extLst>
                    <a:ext uri="{9D8B030D-6E8A-4147-A177-3AD203B41FA5}">
                      <a16:colId xmlns:a16="http://schemas.microsoft.com/office/drawing/2014/main" val="336038681"/>
                    </a:ext>
                  </a:extLst>
                </a:gridCol>
                <a:gridCol w="1304929">
                  <a:extLst>
                    <a:ext uri="{9D8B030D-6E8A-4147-A177-3AD203B41FA5}">
                      <a16:colId xmlns:a16="http://schemas.microsoft.com/office/drawing/2014/main" val="2629054133"/>
                    </a:ext>
                  </a:extLst>
                </a:gridCol>
              </a:tblGrid>
              <a:tr h="196494">
                <a:tc gridSpan="6">
                  <a:txBody>
                    <a:bodyPr/>
                    <a:lstStyle/>
                    <a:p>
                      <a:pPr algn="r">
                        <a:lnSpc>
                          <a:spcPct val="107000"/>
                        </a:lnSpc>
                        <a:spcAft>
                          <a:spcPts val="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Таблица 15</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726572885"/>
                  </a:ext>
                </a:extLst>
              </a:tr>
              <a:tr h="196494">
                <a:tc gridSpan="6">
                  <a:txBody>
                    <a:bodyPr/>
                    <a:lstStyle/>
                    <a:p>
                      <a:pPr algn="ctr">
                        <a:lnSpc>
                          <a:spcPct val="107000"/>
                        </a:lnSpc>
                        <a:spcAft>
                          <a:spcPts val="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Биохимический состав столовых корнеплодов при разных дозах диатомита</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245311567"/>
                  </a:ext>
                </a:extLst>
              </a:tr>
              <a:tr h="196494">
                <a:tc rowSpan="2">
                  <a:txBody>
                    <a:bodyPr/>
                    <a:lstStyle/>
                    <a:p>
                      <a:pPr algn="ctr">
                        <a:lnSpc>
                          <a:spcPct val="107000"/>
                        </a:lnSpc>
                        <a:spcAft>
                          <a:spcPts val="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Вариант</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5">
                  <a:txBody>
                    <a:bodyPr/>
                    <a:lstStyle/>
                    <a:p>
                      <a:pPr algn="ctr">
                        <a:lnSpc>
                          <a:spcPct val="107000"/>
                        </a:lnSpc>
                        <a:spcAft>
                          <a:spcPts val="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Содержание на сырое вещество</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403059348"/>
                  </a:ext>
                </a:extLst>
              </a:tr>
              <a:tr h="196494">
                <a:tc vMerge="1">
                  <a:txBody>
                    <a:bodyPr/>
                    <a:lstStyle/>
                    <a:p>
                      <a:endParaRPr lang="ru-RU"/>
                    </a:p>
                  </a:txBody>
                  <a:tcPr/>
                </a:tc>
                <a:tc>
                  <a:txBody>
                    <a:bodyPr/>
                    <a:lstStyle/>
                    <a:p>
                      <a:pPr algn="ctr">
                        <a:lnSpc>
                          <a:spcPct val="107000"/>
                        </a:lnSpc>
                        <a:spcAft>
                          <a:spcPts val="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Сухое вещество, %</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Сумма сахаров</a:t>
                      </a:r>
                      <a:r>
                        <a:rPr lang="ru-RU" sz="13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Каротин, мг/100г</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Витамин С, мг/100 г</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Нитраты, мг/кг</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57414843"/>
                  </a:ext>
                </a:extLst>
              </a:tr>
              <a:tr h="196494">
                <a:tc>
                  <a:txBody>
                    <a:bodyPr/>
                    <a:lstStyle/>
                    <a:p>
                      <a:pPr>
                        <a:lnSpc>
                          <a:spcPct val="107000"/>
                        </a:lnSpc>
                        <a:spcAft>
                          <a:spcPts val="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3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5">
                  <a:txBody>
                    <a:bodyPr/>
                    <a:lstStyle/>
                    <a:p>
                      <a:pPr algn="ctr">
                        <a:lnSpc>
                          <a:spcPct val="107000"/>
                        </a:lnSpc>
                        <a:spcAft>
                          <a:spcPts val="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Морковь</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376872698"/>
                  </a:ext>
                </a:extLst>
              </a:tr>
              <a:tr h="196494">
                <a:tc>
                  <a:txBody>
                    <a:bodyPr/>
                    <a:lstStyle/>
                    <a:p>
                      <a:pPr>
                        <a:lnSpc>
                          <a:spcPct val="107000"/>
                        </a:lnSpc>
                        <a:spcAft>
                          <a:spcPts val="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1. Фон М</a:t>
                      </a:r>
                      <a:r>
                        <a:rPr lang="ru-RU" sz="13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Р</a:t>
                      </a:r>
                      <a:r>
                        <a:rPr lang="ru-RU" sz="1300" baseline="-25000">
                          <a:effectLst/>
                          <a:latin typeface="Times New Roman" panose="02020603050405020304" pitchFamily="18" charset="0"/>
                          <a:ea typeface="Times New Roman" panose="02020603050405020304" pitchFamily="18" charset="0"/>
                          <a:cs typeface="Times New Roman" panose="02020603050405020304" pitchFamily="18" charset="0"/>
                        </a:rPr>
                        <a:t>9</a:t>
                      </a: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оК</a:t>
                      </a:r>
                      <a:r>
                        <a:rPr lang="ru-RU" sz="13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endParaRPr lang="ru-RU" sz="13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14,0</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6,7</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10,8</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7,5</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13,8</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3957796"/>
                  </a:ext>
                </a:extLst>
              </a:tr>
              <a:tr h="346315">
                <a:tc>
                  <a:txBody>
                    <a:bodyPr/>
                    <a:lstStyle/>
                    <a:p>
                      <a:pPr>
                        <a:lnSpc>
                          <a:spcPct val="107000"/>
                        </a:lnSpc>
                        <a:spcAft>
                          <a:spcPts val="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2. Фон+диатомит 2 т/га</a:t>
                      </a:r>
                      <a:endParaRPr lang="ru-RU" sz="13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14,4</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7,4</a:t>
                      </a:r>
                      <a:endParaRPr lang="ru-RU" sz="13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10,6</a:t>
                      </a:r>
                      <a:endParaRPr lang="ru-RU" sz="13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7,7</a:t>
                      </a:r>
                      <a:endParaRPr lang="ru-RU" sz="13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10,6</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53413762"/>
                  </a:ext>
                </a:extLst>
              </a:tr>
              <a:tr h="346315">
                <a:tc>
                  <a:txBody>
                    <a:bodyPr/>
                    <a:lstStyle/>
                    <a:p>
                      <a:pPr>
                        <a:lnSpc>
                          <a:spcPct val="107000"/>
                        </a:lnSpc>
                        <a:spcAft>
                          <a:spcPts val="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3. Фон+диатомит 4 т/га</a:t>
                      </a:r>
                      <a:endParaRPr lang="ru-RU" sz="13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14,6</a:t>
                      </a:r>
                      <a:endParaRPr lang="ru-RU" sz="13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7,5</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10,8</a:t>
                      </a:r>
                      <a:endParaRPr lang="ru-RU" sz="13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7,6</a:t>
                      </a:r>
                      <a:endParaRPr lang="ru-RU" sz="13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10,3</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06467241"/>
                  </a:ext>
                </a:extLst>
              </a:tr>
              <a:tr h="196494">
                <a:tc>
                  <a:txBody>
                    <a:bodyPr/>
                    <a:lstStyle/>
                    <a:p>
                      <a:pPr>
                        <a:lnSpc>
                          <a:spcPct val="107000"/>
                        </a:lnSpc>
                        <a:spcAft>
                          <a:spcPts val="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ПДК</a:t>
                      </a:r>
                      <a:endParaRPr lang="ru-RU" sz="13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3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3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3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500</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3548725"/>
                  </a:ext>
                </a:extLst>
              </a:tr>
              <a:tr h="196494">
                <a:tc>
                  <a:txBody>
                    <a:bodyPr/>
                    <a:lstStyle/>
                    <a:p>
                      <a:pPr>
                        <a:lnSpc>
                          <a:spcPct val="107000"/>
                        </a:lnSpc>
                        <a:spcAft>
                          <a:spcPts val="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3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5">
                  <a:txBody>
                    <a:bodyPr/>
                    <a:lstStyle/>
                    <a:p>
                      <a:pPr algn="ctr">
                        <a:lnSpc>
                          <a:spcPct val="107000"/>
                        </a:lnSpc>
                        <a:spcAft>
                          <a:spcPts val="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Свекла</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651197265"/>
                  </a:ext>
                </a:extLst>
              </a:tr>
              <a:tr h="196494">
                <a:tc>
                  <a:txBody>
                    <a:bodyPr/>
                    <a:lstStyle/>
                    <a:p>
                      <a:pPr>
                        <a:lnSpc>
                          <a:spcPct val="107000"/>
                        </a:lnSpc>
                        <a:spcAft>
                          <a:spcPts val="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1. Фон N</a:t>
                      </a:r>
                      <a:r>
                        <a:rPr lang="ru-RU" sz="13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 Р</a:t>
                      </a:r>
                      <a:r>
                        <a:rPr lang="ru-RU" sz="13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 К</a:t>
                      </a:r>
                      <a:r>
                        <a:rPr lang="ru-RU" sz="13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endParaRPr lang="ru-RU" sz="13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18,5</a:t>
                      </a:r>
                      <a:endParaRPr lang="ru-RU" sz="13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11,8</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_</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18,0</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365</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34630528"/>
                  </a:ext>
                </a:extLst>
              </a:tr>
              <a:tr h="346315">
                <a:tc>
                  <a:txBody>
                    <a:bodyPr/>
                    <a:lstStyle/>
                    <a:p>
                      <a:pPr>
                        <a:lnSpc>
                          <a:spcPct val="107000"/>
                        </a:lnSpc>
                        <a:spcAft>
                          <a:spcPts val="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2. Фон+диатомит 2 т/га</a:t>
                      </a:r>
                      <a:endParaRPr lang="ru-RU" sz="13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18,8</a:t>
                      </a:r>
                      <a:endParaRPr lang="ru-RU" sz="13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13,1</a:t>
                      </a:r>
                      <a:endParaRPr lang="ru-RU" sz="13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19,0</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328</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60682603"/>
                  </a:ext>
                </a:extLst>
              </a:tr>
              <a:tr h="346315">
                <a:tc>
                  <a:txBody>
                    <a:bodyPr/>
                    <a:lstStyle/>
                    <a:p>
                      <a:pPr>
                        <a:lnSpc>
                          <a:spcPct val="107000"/>
                        </a:lnSpc>
                        <a:spcAft>
                          <a:spcPts val="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3. Фон+диатомит 4 т/га</a:t>
                      </a:r>
                      <a:endParaRPr lang="ru-RU" sz="13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18,7</a:t>
                      </a:r>
                      <a:endParaRPr lang="ru-RU" sz="13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13,3</a:t>
                      </a:r>
                      <a:endParaRPr lang="ru-RU" sz="13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3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18,6</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310</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66906688"/>
                  </a:ext>
                </a:extLst>
              </a:tr>
              <a:tr h="196494">
                <a:tc>
                  <a:txBody>
                    <a:bodyPr/>
                    <a:lstStyle/>
                    <a:p>
                      <a:pPr algn="ctr">
                        <a:lnSpc>
                          <a:spcPct val="107000"/>
                        </a:lnSpc>
                        <a:spcAft>
                          <a:spcPts val="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ПДК</a:t>
                      </a:r>
                      <a:endParaRPr lang="ru-RU" sz="13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3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3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3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3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300" dirty="0">
                          <a:effectLst/>
                          <a:latin typeface="Times New Roman" panose="02020603050405020304" pitchFamily="18" charset="0"/>
                          <a:ea typeface="Times New Roman" panose="02020603050405020304" pitchFamily="18" charset="0"/>
                          <a:cs typeface="Times New Roman" panose="02020603050405020304" pitchFamily="18" charset="0"/>
                        </a:rPr>
                        <a:t>1400</a:t>
                      </a: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71332181"/>
                  </a:ext>
                </a:extLst>
              </a:tr>
            </a:tbl>
          </a:graphicData>
        </a:graphic>
      </p:graphicFrame>
    </p:spTree>
    <p:extLst>
      <p:ext uri="{BB962C8B-B14F-4D97-AF65-F5344CB8AC3E}">
        <p14:creationId xmlns:p14="http://schemas.microsoft.com/office/powerpoint/2010/main" val="23326448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Прямоугольник 17">
            <a:extLst>
              <a:ext uri="{FF2B5EF4-FFF2-40B4-BE49-F238E27FC236}">
                <a16:creationId xmlns:a16="http://schemas.microsoft.com/office/drawing/2014/main" id="{89B07B76-6E6D-8B40-BC5A-D5CFCCB9A3E7}"/>
              </a:ext>
            </a:extLst>
          </p:cNvPr>
          <p:cNvSpPr/>
          <p:nvPr/>
        </p:nvSpPr>
        <p:spPr>
          <a:xfrm>
            <a:off x="7192486" y="50786"/>
            <a:ext cx="1781832" cy="784830"/>
          </a:xfrm>
          <a:prstGeom prst="rect">
            <a:avLst/>
          </a:prstGeom>
        </p:spPr>
        <p:txBody>
          <a:bodyPr wrap="square">
            <a:spAutoFit/>
          </a:bodyPr>
          <a:lstStyle/>
          <a:p>
            <a:pPr marL="539750"/>
            <a:r>
              <a:rPr lang="ru-RU" sz="900" b="1" dirty="0" smtClean="0">
                <a:solidFill>
                  <a:srgbClr val="009193"/>
                </a:solidFill>
                <a:latin typeface="Times New Roman" panose="02020603050405020304" pitchFamily="18" charset="0"/>
                <a:ea typeface="Calibri" panose="020F0502020204030204" pitchFamily="34" charset="0"/>
                <a:cs typeface="Times New Roman" panose="02020603050405020304" pitchFamily="18" charset="0"/>
              </a:rPr>
              <a:t>ФГБОУ ВО «Уральский</a:t>
            </a:r>
            <a:endParaRPr lang="ru-RU" sz="900" b="1" dirty="0">
              <a:solidFill>
                <a:srgbClr val="009193"/>
              </a:solidFill>
              <a:latin typeface="Times New Roman" panose="02020603050405020304" pitchFamily="18" charset="0"/>
              <a:ea typeface="Calibri" panose="020F0502020204030204" pitchFamily="34" charset="0"/>
              <a:cs typeface="Times New Roman" panose="02020603050405020304" pitchFamily="18" charset="0"/>
            </a:endParaRP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г</a:t>
            </a:r>
            <a:r>
              <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осударственный</a:t>
            </a: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аграрный</a:t>
            </a:r>
          </a:p>
          <a:p>
            <a:pPr marL="539750"/>
            <a:r>
              <a:rPr lang="ru-RU" sz="900" b="1" dirty="0" smtClean="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Университет»</a:t>
            </a:r>
            <a:endPar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endParaRPr>
          </a:p>
        </p:txBody>
      </p:sp>
      <p:pic>
        <p:nvPicPr>
          <p:cNvPr id="19" name="Рисунок 18"/>
          <p:cNvPicPr/>
          <p:nvPr/>
        </p:nvPicPr>
        <p:blipFill>
          <a:blip r:embed="rId3" cstate="print">
            <a:extLst>
              <a:ext uri="{28A0092B-C50C-407E-A947-70E740481C1C}">
                <a14:useLocalDpi xmlns:a14="http://schemas.microsoft.com/office/drawing/2010/main" val="0"/>
              </a:ext>
            </a:extLst>
          </a:blip>
          <a:stretch>
            <a:fillRect/>
          </a:stretch>
        </p:blipFill>
        <p:spPr>
          <a:xfrm>
            <a:off x="7284875" y="133387"/>
            <a:ext cx="445105" cy="518658"/>
          </a:xfrm>
          <a:prstGeom prst="rect">
            <a:avLst/>
          </a:prstGeom>
        </p:spPr>
      </p:pic>
      <p:graphicFrame>
        <p:nvGraphicFramePr>
          <p:cNvPr id="3" name="Таблица 2"/>
          <p:cNvGraphicFramePr>
            <a:graphicFrameLocks noGrp="1"/>
          </p:cNvGraphicFramePr>
          <p:nvPr>
            <p:extLst>
              <p:ext uri="{D42A27DB-BD31-4B8C-83A1-F6EECF244321}">
                <p14:modId xmlns:p14="http://schemas.microsoft.com/office/powerpoint/2010/main" val="218215334"/>
              </p:ext>
            </p:extLst>
          </p:nvPr>
        </p:nvGraphicFramePr>
        <p:xfrm>
          <a:off x="609600" y="1076325"/>
          <a:ext cx="8115300" cy="5143500"/>
        </p:xfrm>
        <a:graphic>
          <a:graphicData uri="http://schemas.openxmlformats.org/drawingml/2006/table">
            <a:tbl>
              <a:tblPr/>
              <a:tblGrid>
                <a:gridCol w="8115300">
                  <a:extLst>
                    <a:ext uri="{9D8B030D-6E8A-4147-A177-3AD203B41FA5}">
                      <a16:colId xmlns:a16="http://schemas.microsoft.com/office/drawing/2014/main" val="1145408650"/>
                    </a:ext>
                  </a:extLst>
                </a:gridCol>
              </a:tblGrid>
              <a:tr h="5143500">
                <a:tc>
                  <a:txBody>
                    <a:bodyPr/>
                    <a:lstStyle/>
                    <a:p>
                      <a:pPr algn="just">
                        <a:lnSpc>
                          <a:spcPct val="150000"/>
                        </a:lnSpc>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Такая же тенденция отмечена и по накоплению сухого вещества в корнеплодах свеклы. Повышение содержания сухого вещества в столовых корнеплодах связано со способностью аморфного (доступного для растений) SiО</a:t>
                      </a:r>
                      <a:r>
                        <a:rPr lang="ru-RU" sz="1600" b="0" i="0" u="none" strike="noStrike" cap="none" baseline="-2500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2</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стимулировать усвоение фосфора и микроэлементов растениями.</a:t>
                      </a:r>
                    </a:p>
                    <a:p>
                      <a:pPr algn="just">
                        <a:lnSpc>
                          <a:spcPct val="150000"/>
                        </a:lnSpc>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В опытах установлено положительное влияние диатомита на накопление сахаров в корнеплодах моркови (0,7-0,8%). Сумма сахаров в корнеплодах свеклы варьировала от 11,8 до 13,3%, причем на опытных вариантах она была выше на 1,3-1,5%. Содержание каротина в корнеплодах моркови практически не зависело от доз внесения диатомита.</a:t>
                      </a:r>
                    </a:p>
                    <a:p>
                      <a:pPr algn="just">
                        <a:lnSpc>
                          <a:spcPct val="150000"/>
                        </a:lnSpc>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В корнеплодах моркови, выращенной при применении диатомита, по предложенному способу наблюдалось некоторое повышение содержания витамина С на 0,1-0,2 мг/100 г, такая же тенденция отмечена и у корнеплодов свеклы. Содержание нитратов в корнеплодах столовой свеклы и моркови снижалось на опытных вариантах на 3,2-3,5 и 37-55 мг/кг соответственно, что объясняется хорошей адсорбционной способностью применяемого диатомита</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a:t>
                      </a:r>
                      <a:endPar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endParaRPr>
                    </a:p>
                  </a:txBody>
                  <a:tcPr marL="114300" marR="114300" marT="0" marB="0">
                    <a:lnL>
                      <a:noFill/>
                    </a:lnL>
                    <a:lnR>
                      <a:noFill/>
                    </a:lnR>
                    <a:lnT>
                      <a:noFill/>
                    </a:lnT>
                    <a:lnB>
                      <a:noFill/>
                    </a:lnB>
                  </a:tcPr>
                </a:tc>
                <a:extLst>
                  <a:ext uri="{0D108BD9-81ED-4DB2-BD59-A6C34878D82A}">
                    <a16:rowId xmlns:a16="http://schemas.microsoft.com/office/drawing/2014/main" val="936713124"/>
                  </a:ext>
                </a:extLst>
              </a:tr>
            </a:tbl>
          </a:graphicData>
        </a:graphic>
      </p:graphicFrame>
    </p:spTree>
    <p:extLst>
      <p:ext uri="{BB962C8B-B14F-4D97-AF65-F5344CB8AC3E}">
        <p14:creationId xmlns:p14="http://schemas.microsoft.com/office/powerpoint/2010/main" val="40039359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65125"/>
            <a:ext cx="7886700" cy="1821893"/>
          </a:xfrm>
        </p:spPr>
        <p:txBody>
          <a:bodyPr/>
          <a:lstStyle/>
          <a:p>
            <a:pPr algn="ctr"/>
            <a:r>
              <a:rPr lang="ru-RU" sz="2800" i="1" dirty="0" smtClean="0">
                <a:solidFill>
                  <a:schemeClr val="accent6">
                    <a:lumMod val="50000"/>
                  </a:schemeClr>
                </a:solidFill>
                <a:latin typeface="+mj-lt"/>
              </a:rPr>
              <a:t/>
            </a:r>
            <a:br>
              <a:rPr lang="ru-RU" sz="2800" i="1" dirty="0" smtClean="0">
                <a:solidFill>
                  <a:schemeClr val="accent6">
                    <a:lumMod val="50000"/>
                  </a:schemeClr>
                </a:solidFill>
                <a:latin typeface="+mj-lt"/>
              </a:rPr>
            </a:br>
            <a:r>
              <a:rPr lang="ru-RU" sz="2800" i="1" dirty="0">
                <a:solidFill>
                  <a:schemeClr val="accent6">
                    <a:lumMod val="50000"/>
                  </a:schemeClr>
                </a:solidFill>
                <a:latin typeface="+mj-lt"/>
              </a:rPr>
              <a:t/>
            </a:r>
            <a:br>
              <a:rPr lang="ru-RU" sz="2800" i="1" dirty="0">
                <a:solidFill>
                  <a:schemeClr val="accent6">
                    <a:lumMod val="50000"/>
                  </a:schemeClr>
                </a:solidFill>
                <a:latin typeface="+mj-lt"/>
              </a:rPr>
            </a:br>
            <a:r>
              <a:rPr lang="ru-RU" sz="2800" i="1" dirty="0" smtClean="0">
                <a:solidFill>
                  <a:schemeClr val="accent6">
                    <a:lumMod val="50000"/>
                  </a:schemeClr>
                </a:solidFill>
                <a:latin typeface="+mj-lt"/>
              </a:rPr>
              <a:t/>
            </a:r>
            <a:br>
              <a:rPr lang="ru-RU" sz="2800" i="1" dirty="0" smtClean="0">
                <a:solidFill>
                  <a:schemeClr val="accent6">
                    <a:lumMod val="50000"/>
                  </a:schemeClr>
                </a:solidFill>
                <a:latin typeface="+mj-lt"/>
              </a:rPr>
            </a:br>
            <a:r>
              <a:rPr lang="ru-RU" sz="2800" i="1" dirty="0" smtClean="0">
                <a:solidFill>
                  <a:schemeClr val="accent6">
                    <a:lumMod val="50000"/>
                  </a:schemeClr>
                </a:solidFill>
                <a:latin typeface="+mj-lt"/>
              </a:rPr>
              <a:t>Благодарю за внимание! </a:t>
            </a:r>
            <a:endParaRPr lang="ru-RU" sz="2800" i="1" dirty="0">
              <a:solidFill>
                <a:schemeClr val="accent6">
                  <a:lumMod val="50000"/>
                </a:schemeClr>
              </a:solidFill>
              <a:latin typeface="+mj-lt"/>
            </a:endParaRPr>
          </a:p>
        </p:txBody>
      </p:sp>
      <p:sp>
        <p:nvSpPr>
          <p:cNvPr id="4" name="Прямоугольник 3"/>
          <p:cNvSpPr/>
          <p:nvPr/>
        </p:nvSpPr>
        <p:spPr>
          <a:xfrm>
            <a:off x="2286000" y="2628781"/>
            <a:ext cx="4572000" cy="2246769"/>
          </a:xfrm>
          <a:prstGeom prst="rect">
            <a:avLst/>
          </a:prstGeom>
        </p:spPr>
        <p:txBody>
          <a:bodyPr>
            <a:spAutoFit/>
          </a:bodyPr>
          <a:lstStyle/>
          <a:p>
            <a:pPr algn="ctr">
              <a:defRPr/>
            </a:pPr>
            <a:r>
              <a:rPr lang="ru-RU" dirty="0">
                <a:solidFill>
                  <a:schemeClr val="accent6">
                    <a:lumMod val="50000"/>
                  </a:schemeClr>
                </a:solidFill>
                <a:latin typeface="Arial" charset="0"/>
                <a:cs typeface="Arial" charset="0"/>
              </a:rPr>
              <a:t>Наши контакты:</a:t>
            </a:r>
          </a:p>
          <a:p>
            <a:pPr algn="ctr">
              <a:defRPr/>
            </a:pPr>
            <a:endParaRPr lang="ru-RU" dirty="0">
              <a:solidFill>
                <a:schemeClr val="accent6">
                  <a:lumMod val="50000"/>
                </a:schemeClr>
              </a:solidFill>
              <a:latin typeface="Arial" charset="0"/>
              <a:cs typeface="Arial" charset="0"/>
            </a:endParaRPr>
          </a:p>
          <a:p>
            <a:pPr algn="ctr">
              <a:defRPr/>
            </a:pPr>
            <a:r>
              <a:rPr lang="ru-RU" b="1" dirty="0">
                <a:solidFill>
                  <a:schemeClr val="accent6">
                    <a:lumMod val="50000"/>
                  </a:schemeClr>
                </a:solidFill>
                <a:latin typeface="Arial" charset="0"/>
                <a:cs typeface="Arial" charset="0"/>
              </a:rPr>
              <a:t>Карпухин Михаил Юрьевич</a:t>
            </a:r>
          </a:p>
          <a:p>
            <a:pPr algn="ctr">
              <a:defRPr/>
            </a:pPr>
            <a:r>
              <a:rPr lang="ru-RU" dirty="0">
                <a:solidFill>
                  <a:schemeClr val="accent6">
                    <a:lumMod val="50000"/>
                  </a:schemeClr>
                </a:solidFill>
                <a:latin typeface="Arial" charset="0"/>
                <a:cs typeface="Arial" charset="0"/>
              </a:rPr>
              <a:t>Проректор по научной работе и </a:t>
            </a:r>
            <a:r>
              <a:rPr lang="ru-RU" dirty="0" smtClean="0">
                <a:solidFill>
                  <a:schemeClr val="accent6">
                    <a:lumMod val="50000"/>
                  </a:schemeClr>
                </a:solidFill>
                <a:latin typeface="Arial" charset="0"/>
                <a:cs typeface="Arial" charset="0"/>
              </a:rPr>
              <a:t>инновациям</a:t>
            </a:r>
            <a:br>
              <a:rPr lang="ru-RU" dirty="0" smtClean="0">
                <a:solidFill>
                  <a:schemeClr val="accent6">
                    <a:lumMod val="50000"/>
                  </a:schemeClr>
                </a:solidFill>
                <a:latin typeface="Arial" charset="0"/>
                <a:cs typeface="Arial" charset="0"/>
              </a:rPr>
            </a:br>
            <a:r>
              <a:rPr lang="ru-RU" dirty="0" smtClean="0">
                <a:solidFill>
                  <a:schemeClr val="accent6">
                    <a:lumMod val="50000"/>
                  </a:schemeClr>
                </a:solidFill>
                <a:latin typeface="Arial" charset="0"/>
                <a:cs typeface="Arial" charset="0"/>
              </a:rPr>
              <a:t>кандидат сельскохозяйственных наук</a:t>
            </a:r>
            <a:r>
              <a:rPr lang="ru-RU" smtClean="0">
                <a:solidFill>
                  <a:schemeClr val="accent6">
                    <a:lumMod val="50000"/>
                  </a:schemeClr>
                </a:solidFill>
                <a:latin typeface="Arial" charset="0"/>
                <a:cs typeface="Arial" charset="0"/>
              </a:rPr>
              <a:t>, доцент</a:t>
            </a:r>
            <a:endParaRPr lang="ru-RU" dirty="0">
              <a:solidFill>
                <a:schemeClr val="accent6">
                  <a:lumMod val="50000"/>
                </a:schemeClr>
              </a:solidFill>
              <a:latin typeface="Arial" charset="0"/>
              <a:cs typeface="Arial" charset="0"/>
            </a:endParaRPr>
          </a:p>
          <a:p>
            <a:pPr algn="ctr">
              <a:defRPr/>
            </a:pPr>
            <a:endParaRPr lang="ru-RU" dirty="0" smtClean="0">
              <a:solidFill>
                <a:schemeClr val="accent6">
                  <a:lumMod val="50000"/>
                </a:schemeClr>
              </a:solidFill>
              <a:latin typeface="Arial" charset="0"/>
              <a:cs typeface="Arial" charset="0"/>
            </a:endParaRPr>
          </a:p>
          <a:p>
            <a:pPr algn="ctr">
              <a:defRPr/>
            </a:pPr>
            <a:r>
              <a:rPr lang="ru-RU" dirty="0" smtClean="0">
                <a:solidFill>
                  <a:schemeClr val="accent6">
                    <a:lumMod val="50000"/>
                  </a:schemeClr>
                </a:solidFill>
                <a:latin typeface="Arial" charset="0"/>
                <a:cs typeface="Arial" charset="0"/>
              </a:rPr>
              <a:t>8(343</a:t>
            </a:r>
            <a:r>
              <a:rPr lang="ru-RU" dirty="0">
                <a:solidFill>
                  <a:schemeClr val="accent6">
                    <a:lumMod val="50000"/>
                  </a:schemeClr>
                </a:solidFill>
                <a:latin typeface="Arial" charset="0"/>
                <a:cs typeface="Arial" charset="0"/>
              </a:rPr>
              <a:t>) 350-97-56</a:t>
            </a:r>
          </a:p>
          <a:p>
            <a:pPr algn="ctr">
              <a:defRPr/>
            </a:pPr>
            <a:r>
              <a:rPr lang="ru-RU" dirty="0">
                <a:solidFill>
                  <a:schemeClr val="accent6">
                    <a:lumMod val="50000"/>
                  </a:schemeClr>
                </a:solidFill>
                <a:latin typeface="Arial" charset="0"/>
                <a:cs typeface="Arial" charset="0"/>
              </a:rPr>
              <a:t>8(912) </a:t>
            </a:r>
            <a:r>
              <a:rPr lang="ru-RU" dirty="0" smtClean="0">
                <a:solidFill>
                  <a:schemeClr val="accent6">
                    <a:lumMod val="50000"/>
                  </a:schemeClr>
                </a:solidFill>
                <a:latin typeface="Arial" charset="0"/>
                <a:cs typeface="Arial" charset="0"/>
              </a:rPr>
              <a:t>25-30-413</a:t>
            </a:r>
          </a:p>
          <a:p>
            <a:pPr algn="ctr">
              <a:defRPr/>
            </a:pPr>
            <a:endParaRPr lang="ru-RU" dirty="0">
              <a:solidFill>
                <a:schemeClr val="accent6">
                  <a:lumMod val="50000"/>
                </a:schemeClr>
              </a:solidFill>
              <a:latin typeface="Arial" charset="0"/>
              <a:cs typeface="Arial" charset="0"/>
            </a:endParaRPr>
          </a:p>
          <a:p>
            <a:pPr algn="ctr">
              <a:defRPr/>
            </a:pPr>
            <a:r>
              <a:rPr lang="en-US" u="sng" dirty="0">
                <a:solidFill>
                  <a:schemeClr val="accent6">
                    <a:lumMod val="50000"/>
                  </a:schemeClr>
                </a:solidFill>
                <a:latin typeface="Arial" charset="0"/>
                <a:cs typeface="Arial" charset="0"/>
              </a:rPr>
              <a:t>mkarpukhin@yandex.ru</a:t>
            </a:r>
          </a:p>
        </p:txBody>
      </p:sp>
      <p:sp>
        <p:nvSpPr>
          <p:cNvPr id="6" name="Прямоугольник 5">
            <a:extLst>
              <a:ext uri="{FF2B5EF4-FFF2-40B4-BE49-F238E27FC236}">
                <a16:creationId xmlns:a16="http://schemas.microsoft.com/office/drawing/2014/main" id="{B8A0BA52-E7C8-C04B-AC48-1C2DCC3114AB}"/>
              </a:ext>
            </a:extLst>
          </p:cNvPr>
          <p:cNvSpPr/>
          <p:nvPr/>
        </p:nvSpPr>
        <p:spPr>
          <a:xfrm>
            <a:off x="7192486" y="156443"/>
            <a:ext cx="1594698" cy="646331"/>
          </a:xfrm>
          <a:prstGeom prst="rect">
            <a:avLst/>
          </a:prstGeom>
        </p:spPr>
        <p:txBody>
          <a:bodyPr wrap="square">
            <a:spAutoFit/>
          </a:bodyPr>
          <a:lstStyle/>
          <a:p>
            <a:pPr marL="539750"/>
            <a:r>
              <a:rPr lang="ru-RU" sz="900" b="1" dirty="0">
                <a:solidFill>
                  <a:srgbClr val="009193"/>
                </a:solidFill>
                <a:latin typeface="Calibri" panose="020F0502020204030204" pitchFamily="34" charset="0"/>
                <a:ea typeface="Calibri" panose="020F0502020204030204" pitchFamily="34" charset="0"/>
                <a:cs typeface="Calibri" panose="020F0502020204030204" pitchFamily="34" charset="0"/>
              </a:rPr>
              <a:t>Уральский</a:t>
            </a:r>
          </a:p>
          <a:p>
            <a:pPr marL="539750"/>
            <a:r>
              <a:rPr lang="ru-RU" sz="900" b="1" dirty="0">
                <a:solidFill>
                  <a:srgbClr val="009193"/>
                </a:solidFill>
                <a:latin typeface="Calibri" panose="020F0502020204030204" pitchFamily="34" charset="0"/>
                <a:ea typeface="Arial" panose="020B0604020202020204" pitchFamily="34" charset="0"/>
                <a:cs typeface="Calibri" panose="020F0502020204030204" pitchFamily="34" charset="0"/>
              </a:rPr>
              <a:t>г</a:t>
            </a:r>
            <a:r>
              <a:rPr lang="ru-RU" sz="900" b="1" dirty="0">
                <a:solidFill>
                  <a:srgbClr val="009193"/>
                </a:solidFill>
                <a:effectLst/>
                <a:latin typeface="Calibri" panose="020F0502020204030204" pitchFamily="34" charset="0"/>
                <a:ea typeface="Arial" panose="020B0604020202020204" pitchFamily="34" charset="0"/>
                <a:cs typeface="Calibri" panose="020F0502020204030204" pitchFamily="34" charset="0"/>
              </a:rPr>
              <a:t>осударственный</a:t>
            </a:r>
          </a:p>
          <a:p>
            <a:pPr marL="539750"/>
            <a:r>
              <a:rPr lang="ru-RU" sz="900" b="1" dirty="0">
                <a:solidFill>
                  <a:srgbClr val="009193"/>
                </a:solidFill>
                <a:latin typeface="Calibri" panose="020F0502020204030204" pitchFamily="34" charset="0"/>
                <a:ea typeface="Arial" panose="020B0604020202020204" pitchFamily="34" charset="0"/>
                <a:cs typeface="Calibri" panose="020F0502020204030204" pitchFamily="34" charset="0"/>
              </a:rPr>
              <a:t>аграрный</a:t>
            </a:r>
          </a:p>
          <a:p>
            <a:pPr marL="539750"/>
            <a:r>
              <a:rPr lang="ru-RU" sz="900" b="1" dirty="0">
                <a:solidFill>
                  <a:srgbClr val="009193"/>
                </a:solidFill>
                <a:effectLst/>
                <a:latin typeface="Calibri" panose="020F0502020204030204" pitchFamily="34" charset="0"/>
                <a:ea typeface="Arial" panose="020B0604020202020204" pitchFamily="34" charset="0"/>
                <a:cs typeface="Calibri" panose="020F0502020204030204" pitchFamily="34" charset="0"/>
              </a:rPr>
              <a:t>университет</a:t>
            </a:r>
            <a:endParaRPr lang="ru-RU" sz="900" b="1" dirty="0">
              <a:solidFill>
                <a:srgbClr val="009193"/>
              </a:solidFill>
              <a:effectLst/>
              <a:latin typeface="Calibri" panose="020F0502020204030204" pitchFamily="34" charset="0"/>
              <a:ea typeface="Arial" panose="020B0604020202020204" pitchFamily="34" charset="0"/>
              <a:cs typeface="Arial" panose="020B0604020202020204" pitchFamily="34" charset="0"/>
            </a:endParaRPr>
          </a:p>
        </p:txBody>
      </p:sp>
      <p:pic>
        <p:nvPicPr>
          <p:cNvPr id="7" name="Рисунок 6"/>
          <p:cNvPicPr/>
          <p:nvPr/>
        </p:nvPicPr>
        <p:blipFill>
          <a:blip r:embed="rId2" cstate="print">
            <a:extLst>
              <a:ext uri="{28A0092B-C50C-407E-A947-70E740481C1C}">
                <a14:useLocalDpi xmlns:a14="http://schemas.microsoft.com/office/drawing/2010/main" val="0"/>
              </a:ext>
            </a:extLst>
          </a:blip>
          <a:stretch>
            <a:fillRect/>
          </a:stretch>
        </p:blipFill>
        <p:spPr>
          <a:xfrm>
            <a:off x="7268066" y="239009"/>
            <a:ext cx="490197" cy="502393"/>
          </a:xfrm>
          <a:prstGeom prst="rect">
            <a:avLst/>
          </a:prstGeom>
        </p:spPr>
      </p:pic>
    </p:spTree>
    <p:extLst>
      <p:ext uri="{BB962C8B-B14F-4D97-AF65-F5344CB8AC3E}">
        <p14:creationId xmlns:p14="http://schemas.microsoft.com/office/powerpoint/2010/main" val="1637763870"/>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Shape 147">
            <a:extLst>
              <a:ext uri="{FF2B5EF4-FFF2-40B4-BE49-F238E27FC236}">
                <a16:creationId xmlns:a16="http://schemas.microsoft.com/office/drawing/2014/main" id="{B518470D-9471-074E-B995-6C1CC9D64340}"/>
              </a:ext>
            </a:extLst>
          </p:cNvPr>
          <p:cNvSpPr/>
          <p:nvPr/>
        </p:nvSpPr>
        <p:spPr>
          <a:xfrm>
            <a:off x="-1" y="124708"/>
            <a:ext cx="444941" cy="787107"/>
          </a:xfrm>
          <a:prstGeom prst="rect">
            <a:avLst/>
          </a:prstGeom>
          <a:solidFill>
            <a:srgbClr val="009193"/>
          </a:solid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a:solidFill>
                <a:srgbClr val="000000"/>
              </a:solidFill>
              <a:latin typeface="Arial"/>
              <a:ea typeface="Arial"/>
              <a:cs typeface="Arial"/>
              <a:sym typeface="Arial"/>
              <a:rtl val="0"/>
            </a:endParaRPr>
          </a:p>
        </p:txBody>
      </p:sp>
      <p:sp>
        <p:nvSpPr>
          <p:cNvPr id="52" name="Shape 150">
            <a:extLst>
              <a:ext uri="{FF2B5EF4-FFF2-40B4-BE49-F238E27FC236}">
                <a16:creationId xmlns:a16="http://schemas.microsoft.com/office/drawing/2014/main" id="{7460AC2F-D787-F645-AE3E-FFBF9E011512}"/>
              </a:ext>
            </a:extLst>
          </p:cNvPr>
          <p:cNvSpPr/>
          <p:nvPr/>
        </p:nvSpPr>
        <p:spPr>
          <a:xfrm>
            <a:off x="0" y="124734"/>
            <a:ext cx="702984" cy="787081"/>
          </a:xfrm>
          <a:prstGeom prst="parallelogram">
            <a:avLst>
              <a:gd name="adj" fmla="val 39278"/>
            </a:avLst>
          </a:prstGeom>
          <a:solidFill>
            <a:srgbClr val="009193"/>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53" name="Shape 151">
            <a:extLst>
              <a:ext uri="{FF2B5EF4-FFF2-40B4-BE49-F238E27FC236}">
                <a16:creationId xmlns:a16="http://schemas.microsoft.com/office/drawing/2014/main" id="{6F24FE0B-5E46-B84D-9614-58945B8E84F5}"/>
              </a:ext>
            </a:extLst>
          </p:cNvPr>
          <p:cNvSpPr/>
          <p:nvPr/>
        </p:nvSpPr>
        <p:spPr>
          <a:xfrm>
            <a:off x="170536" y="124742"/>
            <a:ext cx="7021950" cy="787073"/>
          </a:xfrm>
          <a:prstGeom prst="parallelogram">
            <a:avLst>
              <a:gd name="adj" fmla="val 39278"/>
            </a:avLst>
          </a:prstGeom>
          <a:solidFill>
            <a:srgbClr val="17B193"/>
          </a:solidFill>
          <a:ln>
            <a:noFill/>
          </a:ln>
        </p:spPr>
        <p:txBody>
          <a:bodyPr lIns="0" tIns="45700" rIns="0" bIns="72000" anchor="ctr" anchorCtr="0">
            <a:noAutofit/>
          </a:bodyPr>
          <a:lstStyle/>
          <a:p>
            <a:pPr algn="ctr">
              <a:buClr>
                <a:schemeClr val="lt1"/>
              </a:buClr>
              <a:buSzPct val="25000"/>
            </a:pPr>
            <a:r>
              <a:rPr lang="ru-RU" sz="2000" b="1" dirty="0" smtClean="0">
                <a:solidFill>
                  <a:schemeClr val="tx1"/>
                </a:solidFill>
                <a:latin typeface="Times New Roman" panose="02020603050405020304" pitchFamily="18" charset="0"/>
                <a:cs typeface="Times New Roman" panose="02020603050405020304" pitchFamily="18" charset="0"/>
              </a:rPr>
              <a:t>Общая цель работы:</a:t>
            </a:r>
            <a:endParaRPr lang="ru-RU" sz="2000" b="1" dirty="0">
              <a:solidFill>
                <a:schemeClr val="tx1"/>
              </a:solidFill>
              <a:latin typeface="Times New Roman" panose="02020603050405020304" pitchFamily="18" charset="0"/>
              <a:cs typeface="Times New Roman" panose="02020603050405020304" pitchFamily="18" charset="0"/>
            </a:endParaRPr>
          </a:p>
        </p:txBody>
      </p:sp>
      <p:sp>
        <p:nvSpPr>
          <p:cNvPr id="18" name="Прямоугольник 17">
            <a:extLst>
              <a:ext uri="{FF2B5EF4-FFF2-40B4-BE49-F238E27FC236}">
                <a16:creationId xmlns:a16="http://schemas.microsoft.com/office/drawing/2014/main" id="{89B07B76-6E6D-8B40-BC5A-D5CFCCB9A3E7}"/>
              </a:ext>
            </a:extLst>
          </p:cNvPr>
          <p:cNvSpPr/>
          <p:nvPr/>
        </p:nvSpPr>
        <p:spPr>
          <a:xfrm>
            <a:off x="7192486" y="126986"/>
            <a:ext cx="1781832" cy="784830"/>
          </a:xfrm>
          <a:prstGeom prst="rect">
            <a:avLst/>
          </a:prstGeom>
        </p:spPr>
        <p:txBody>
          <a:bodyPr wrap="square">
            <a:spAutoFit/>
          </a:bodyPr>
          <a:lstStyle/>
          <a:p>
            <a:pPr marL="539750"/>
            <a:r>
              <a:rPr lang="ru-RU" sz="900" b="1" dirty="0" smtClean="0">
                <a:solidFill>
                  <a:srgbClr val="009193"/>
                </a:solidFill>
                <a:latin typeface="Times New Roman" panose="02020603050405020304" pitchFamily="18" charset="0"/>
                <a:ea typeface="Calibri" panose="020F0502020204030204" pitchFamily="34" charset="0"/>
                <a:cs typeface="Times New Roman" panose="02020603050405020304" pitchFamily="18" charset="0"/>
              </a:rPr>
              <a:t>ФГБОУ ВО «Уральский</a:t>
            </a:r>
            <a:endParaRPr lang="ru-RU" sz="900" b="1" dirty="0">
              <a:solidFill>
                <a:srgbClr val="009193"/>
              </a:solidFill>
              <a:latin typeface="Times New Roman" panose="02020603050405020304" pitchFamily="18" charset="0"/>
              <a:ea typeface="Calibri" panose="020F0502020204030204" pitchFamily="34" charset="0"/>
              <a:cs typeface="Times New Roman" panose="02020603050405020304" pitchFamily="18" charset="0"/>
            </a:endParaRP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г</a:t>
            </a:r>
            <a:r>
              <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осударственный</a:t>
            </a: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аграрный</a:t>
            </a:r>
          </a:p>
          <a:p>
            <a:pPr marL="539750"/>
            <a:r>
              <a:rPr lang="ru-RU" sz="900" b="1" dirty="0" smtClean="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Университет»</a:t>
            </a:r>
            <a:endPar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endParaRPr>
          </a:p>
        </p:txBody>
      </p:sp>
      <p:pic>
        <p:nvPicPr>
          <p:cNvPr id="19" name="Рисунок 18"/>
          <p:cNvPicPr/>
          <p:nvPr/>
        </p:nvPicPr>
        <p:blipFill>
          <a:blip r:embed="rId3" cstate="print">
            <a:extLst>
              <a:ext uri="{28A0092B-C50C-407E-A947-70E740481C1C}">
                <a14:useLocalDpi xmlns:a14="http://schemas.microsoft.com/office/drawing/2010/main" val="0"/>
              </a:ext>
            </a:extLst>
          </a:blip>
          <a:stretch>
            <a:fillRect/>
          </a:stretch>
        </p:blipFill>
        <p:spPr>
          <a:xfrm>
            <a:off x="7284875" y="209587"/>
            <a:ext cx="445105" cy="518658"/>
          </a:xfrm>
          <a:prstGeom prst="rect">
            <a:avLst/>
          </a:prstGeom>
        </p:spPr>
      </p:pic>
      <p:graphicFrame>
        <p:nvGraphicFramePr>
          <p:cNvPr id="3" name="Таблица 2"/>
          <p:cNvGraphicFramePr>
            <a:graphicFrameLocks noGrp="1"/>
          </p:cNvGraphicFramePr>
          <p:nvPr>
            <p:extLst>
              <p:ext uri="{D42A27DB-BD31-4B8C-83A1-F6EECF244321}">
                <p14:modId xmlns:p14="http://schemas.microsoft.com/office/powerpoint/2010/main" val="4213945795"/>
              </p:ext>
            </p:extLst>
          </p:nvPr>
        </p:nvGraphicFramePr>
        <p:xfrm>
          <a:off x="609600" y="1933575"/>
          <a:ext cx="8115300" cy="3862524"/>
        </p:xfrm>
        <a:graphic>
          <a:graphicData uri="http://schemas.openxmlformats.org/drawingml/2006/table">
            <a:tbl>
              <a:tblPr/>
              <a:tblGrid>
                <a:gridCol w="8115300">
                  <a:extLst>
                    <a:ext uri="{9D8B030D-6E8A-4147-A177-3AD203B41FA5}">
                      <a16:colId xmlns:a16="http://schemas.microsoft.com/office/drawing/2014/main" val="1145408650"/>
                    </a:ext>
                  </a:extLst>
                </a:gridCol>
              </a:tblGrid>
              <a:tr h="3862524">
                <a:tc>
                  <a:txBody>
                    <a:bodyPr/>
                    <a:lstStyle/>
                    <a:p>
                      <a:pPr marL="342900" indent="-342900">
                        <a:lnSpc>
                          <a:spcPct val="150000"/>
                        </a:lnSpc>
                        <a:spcAft>
                          <a:spcPts val="600"/>
                        </a:spcAft>
                        <a:buFont typeface="+mj-lt"/>
                        <a:buAutoNum type="arabicPeriod"/>
                      </a:pPr>
                      <a:r>
                        <a:rPr lang="ru-RU" sz="18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Изучить влияние диатомитов на урожайность картофеля и овощей открытого грунта.</a:t>
                      </a:r>
                    </a:p>
                    <a:p>
                      <a:pPr marL="342900" indent="-342900">
                        <a:lnSpc>
                          <a:spcPct val="150000"/>
                        </a:lnSpc>
                        <a:spcAft>
                          <a:spcPts val="600"/>
                        </a:spcAft>
                        <a:buFont typeface="+mj-lt"/>
                        <a:buAutoNum type="arabicPeriod"/>
                      </a:pPr>
                      <a:r>
                        <a:rPr lang="ru-RU" sz="18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Определить влияние диатомитов на «товарность» картофеля и овощей открытого грунта и их «</a:t>
                      </a:r>
                      <a:r>
                        <a:rPr lang="ru-RU" sz="1800" b="0" i="0" u="none" strike="noStrike" cap="none" baseline="0" dirty="0" err="1" smtClean="0">
                          <a:solidFill>
                            <a:schemeClr val="tx1"/>
                          </a:solidFill>
                          <a:effectLst/>
                          <a:latin typeface="Times New Roman" panose="02020603050405020304" pitchFamily="18" charset="0"/>
                          <a:ea typeface="+mn-ea"/>
                          <a:cs typeface="Times New Roman" panose="02020603050405020304" pitchFamily="18" charset="0"/>
                          <a:sym typeface="Arial"/>
                          <a:rtl val="0"/>
                        </a:rPr>
                        <a:t>лежкость</a:t>
                      </a:r>
                      <a:r>
                        <a:rPr lang="ru-RU" sz="18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a:t>
                      </a:r>
                    </a:p>
                    <a:p>
                      <a:pPr marL="342900" indent="-342900">
                        <a:lnSpc>
                          <a:spcPct val="150000"/>
                        </a:lnSpc>
                        <a:spcAft>
                          <a:spcPts val="600"/>
                        </a:spcAft>
                        <a:buFont typeface="+mj-lt"/>
                        <a:buAutoNum type="arabicPeriod"/>
                      </a:pPr>
                      <a:r>
                        <a:rPr lang="ru-RU" sz="18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Определить нормы внесения диатомита под картофель и овощи открытого грунта.</a:t>
                      </a:r>
                    </a:p>
                  </a:txBody>
                  <a:tcPr marL="114300" marR="114300" marT="0" marB="0">
                    <a:lnL>
                      <a:noFill/>
                    </a:lnL>
                    <a:lnR>
                      <a:noFill/>
                    </a:lnR>
                    <a:lnT>
                      <a:noFill/>
                    </a:lnT>
                    <a:lnB>
                      <a:noFill/>
                    </a:lnB>
                  </a:tcPr>
                </a:tc>
                <a:extLst>
                  <a:ext uri="{0D108BD9-81ED-4DB2-BD59-A6C34878D82A}">
                    <a16:rowId xmlns:a16="http://schemas.microsoft.com/office/drawing/2014/main" val="936713124"/>
                  </a:ext>
                </a:extLst>
              </a:tr>
            </a:tbl>
          </a:graphicData>
        </a:graphic>
      </p:graphicFrame>
    </p:spTree>
    <p:extLst>
      <p:ext uri="{BB962C8B-B14F-4D97-AF65-F5344CB8AC3E}">
        <p14:creationId xmlns:p14="http://schemas.microsoft.com/office/powerpoint/2010/main" val="22754039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Shape 147">
            <a:extLst>
              <a:ext uri="{FF2B5EF4-FFF2-40B4-BE49-F238E27FC236}">
                <a16:creationId xmlns:a16="http://schemas.microsoft.com/office/drawing/2014/main" id="{B518470D-9471-074E-B995-6C1CC9D64340}"/>
              </a:ext>
            </a:extLst>
          </p:cNvPr>
          <p:cNvSpPr/>
          <p:nvPr/>
        </p:nvSpPr>
        <p:spPr>
          <a:xfrm>
            <a:off x="-1" y="124708"/>
            <a:ext cx="444941" cy="787107"/>
          </a:xfrm>
          <a:prstGeom prst="rect">
            <a:avLst/>
          </a:prstGeom>
          <a:solidFill>
            <a:srgbClr val="009193"/>
          </a:solid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a:solidFill>
                <a:srgbClr val="000000"/>
              </a:solidFill>
              <a:latin typeface="Arial"/>
              <a:ea typeface="Arial"/>
              <a:cs typeface="Arial"/>
              <a:sym typeface="Arial"/>
              <a:rtl val="0"/>
            </a:endParaRPr>
          </a:p>
        </p:txBody>
      </p:sp>
      <p:sp>
        <p:nvSpPr>
          <p:cNvPr id="52" name="Shape 150">
            <a:extLst>
              <a:ext uri="{FF2B5EF4-FFF2-40B4-BE49-F238E27FC236}">
                <a16:creationId xmlns:a16="http://schemas.microsoft.com/office/drawing/2014/main" id="{7460AC2F-D787-F645-AE3E-FFBF9E011512}"/>
              </a:ext>
            </a:extLst>
          </p:cNvPr>
          <p:cNvSpPr/>
          <p:nvPr/>
        </p:nvSpPr>
        <p:spPr>
          <a:xfrm>
            <a:off x="0" y="124734"/>
            <a:ext cx="702984" cy="787081"/>
          </a:xfrm>
          <a:prstGeom prst="parallelogram">
            <a:avLst>
              <a:gd name="adj" fmla="val 39278"/>
            </a:avLst>
          </a:prstGeom>
          <a:solidFill>
            <a:srgbClr val="009193"/>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53" name="Shape 151">
            <a:extLst>
              <a:ext uri="{FF2B5EF4-FFF2-40B4-BE49-F238E27FC236}">
                <a16:creationId xmlns:a16="http://schemas.microsoft.com/office/drawing/2014/main" id="{6F24FE0B-5E46-B84D-9614-58945B8E84F5}"/>
              </a:ext>
            </a:extLst>
          </p:cNvPr>
          <p:cNvSpPr/>
          <p:nvPr/>
        </p:nvSpPr>
        <p:spPr>
          <a:xfrm>
            <a:off x="170536" y="124742"/>
            <a:ext cx="7021950" cy="787073"/>
          </a:xfrm>
          <a:prstGeom prst="parallelogram">
            <a:avLst>
              <a:gd name="adj" fmla="val 39278"/>
            </a:avLst>
          </a:prstGeom>
          <a:solidFill>
            <a:srgbClr val="17B193"/>
          </a:solidFill>
          <a:ln>
            <a:noFill/>
          </a:ln>
        </p:spPr>
        <p:txBody>
          <a:bodyPr lIns="0" tIns="45700" rIns="0" bIns="72000" anchor="ctr" anchorCtr="0">
            <a:noAutofit/>
          </a:bodyPr>
          <a:lstStyle/>
          <a:p>
            <a:pPr algn="ctr">
              <a:buClr>
                <a:schemeClr val="lt1"/>
              </a:buClr>
              <a:buSzPct val="25000"/>
            </a:pPr>
            <a:r>
              <a:rPr lang="ru-RU" sz="2000" b="1" dirty="0" smtClean="0">
                <a:solidFill>
                  <a:schemeClr val="tx1"/>
                </a:solidFill>
                <a:latin typeface="Times New Roman" panose="02020603050405020304" pitchFamily="18" charset="0"/>
                <a:cs typeface="Times New Roman" panose="02020603050405020304" pitchFamily="18" charset="0"/>
              </a:rPr>
              <a:t>Опыт №1</a:t>
            </a:r>
            <a:endParaRPr lang="ru-RU" sz="2000" b="1" dirty="0">
              <a:solidFill>
                <a:schemeClr val="tx1"/>
              </a:solidFill>
              <a:latin typeface="Times New Roman" panose="02020603050405020304" pitchFamily="18" charset="0"/>
              <a:cs typeface="Times New Roman" panose="02020603050405020304" pitchFamily="18" charset="0"/>
            </a:endParaRPr>
          </a:p>
        </p:txBody>
      </p:sp>
      <p:sp>
        <p:nvSpPr>
          <p:cNvPr id="18" name="Прямоугольник 17">
            <a:extLst>
              <a:ext uri="{FF2B5EF4-FFF2-40B4-BE49-F238E27FC236}">
                <a16:creationId xmlns:a16="http://schemas.microsoft.com/office/drawing/2014/main" id="{89B07B76-6E6D-8B40-BC5A-D5CFCCB9A3E7}"/>
              </a:ext>
            </a:extLst>
          </p:cNvPr>
          <p:cNvSpPr/>
          <p:nvPr/>
        </p:nvSpPr>
        <p:spPr>
          <a:xfrm>
            <a:off x="7192486" y="126986"/>
            <a:ext cx="1781832" cy="784830"/>
          </a:xfrm>
          <a:prstGeom prst="rect">
            <a:avLst/>
          </a:prstGeom>
        </p:spPr>
        <p:txBody>
          <a:bodyPr wrap="square">
            <a:spAutoFit/>
          </a:bodyPr>
          <a:lstStyle/>
          <a:p>
            <a:pPr marL="539750"/>
            <a:r>
              <a:rPr lang="ru-RU" sz="900" b="1" dirty="0" smtClean="0">
                <a:solidFill>
                  <a:srgbClr val="009193"/>
                </a:solidFill>
                <a:latin typeface="Times New Roman" panose="02020603050405020304" pitchFamily="18" charset="0"/>
                <a:ea typeface="Calibri" panose="020F0502020204030204" pitchFamily="34" charset="0"/>
                <a:cs typeface="Times New Roman" panose="02020603050405020304" pitchFamily="18" charset="0"/>
              </a:rPr>
              <a:t>ФГБОУ ВО «Уральский</a:t>
            </a:r>
            <a:endParaRPr lang="ru-RU" sz="900" b="1" dirty="0">
              <a:solidFill>
                <a:srgbClr val="009193"/>
              </a:solidFill>
              <a:latin typeface="Times New Roman" panose="02020603050405020304" pitchFamily="18" charset="0"/>
              <a:ea typeface="Calibri" panose="020F0502020204030204" pitchFamily="34" charset="0"/>
              <a:cs typeface="Times New Roman" panose="02020603050405020304" pitchFamily="18" charset="0"/>
            </a:endParaRP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г</a:t>
            </a:r>
            <a:r>
              <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осударственный</a:t>
            </a: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аграрный</a:t>
            </a:r>
          </a:p>
          <a:p>
            <a:pPr marL="539750"/>
            <a:r>
              <a:rPr lang="ru-RU" sz="900" b="1" dirty="0" smtClean="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Университет»</a:t>
            </a:r>
            <a:endPar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endParaRPr>
          </a:p>
        </p:txBody>
      </p:sp>
      <p:pic>
        <p:nvPicPr>
          <p:cNvPr id="19" name="Рисунок 18"/>
          <p:cNvPicPr/>
          <p:nvPr/>
        </p:nvPicPr>
        <p:blipFill>
          <a:blip r:embed="rId3" cstate="print">
            <a:extLst>
              <a:ext uri="{28A0092B-C50C-407E-A947-70E740481C1C}">
                <a14:useLocalDpi xmlns:a14="http://schemas.microsoft.com/office/drawing/2010/main" val="0"/>
              </a:ext>
            </a:extLst>
          </a:blip>
          <a:stretch>
            <a:fillRect/>
          </a:stretch>
        </p:blipFill>
        <p:spPr>
          <a:xfrm>
            <a:off x="7284875" y="209587"/>
            <a:ext cx="445105" cy="518658"/>
          </a:xfrm>
          <a:prstGeom prst="rect">
            <a:avLst/>
          </a:prstGeom>
        </p:spPr>
      </p:pic>
      <p:graphicFrame>
        <p:nvGraphicFramePr>
          <p:cNvPr id="3" name="Таблица 2"/>
          <p:cNvGraphicFramePr>
            <a:graphicFrameLocks noGrp="1"/>
          </p:cNvGraphicFramePr>
          <p:nvPr>
            <p:extLst>
              <p:ext uri="{D42A27DB-BD31-4B8C-83A1-F6EECF244321}">
                <p14:modId xmlns:p14="http://schemas.microsoft.com/office/powerpoint/2010/main" val="3886546347"/>
              </p:ext>
            </p:extLst>
          </p:nvPr>
        </p:nvGraphicFramePr>
        <p:xfrm>
          <a:off x="444940" y="927741"/>
          <a:ext cx="8279960" cy="6404604"/>
        </p:xfrm>
        <a:graphic>
          <a:graphicData uri="http://schemas.openxmlformats.org/drawingml/2006/table">
            <a:tbl>
              <a:tblPr/>
              <a:tblGrid>
                <a:gridCol w="8279960">
                  <a:extLst>
                    <a:ext uri="{9D8B030D-6E8A-4147-A177-3AD203B41FA5}">
                      <a16:colId xmlns:a16="http://schemas.microsoft.com/office/drawing/2014/main" val="1145408650"/>
                    </a:ext>
                  </a:extLst>
                </a:gridCol>
              </a:tblGrid>
              <a:tr h="6404604">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После проведения аналитического обзора и лабораторных опытов для реализации программы исследований были проведены производственные опыты в хозяйствах Свердловской области по влиянию диатомита </a:t>
                      </a:r>
                      <a:r>
                        <a:rPr lang="ru-RU" sz="1600" b="0" i="0" u="none" strike="noStrike" cap="none" baseline="0" dirty="0" err="1" smtClean="0">
                          <a:solidFill>
                            <a:schemeClr val="tx1"/>
                          </a:solidFill>
                          <a:effectLst/>
                          <a:latin typeface="Times New Roman" panose="02020603050405020304" pitchFamily="18" charset="0"/>
                          <a:ea typeface="+mn-ea"/>
                          <a:cs typeface="Times New Roman" panose="02020603050405020304" pitchFamily="18" charset="0"/>
                          <a:sym typeface="Arial"/>
                          <a:rtl val="0"/>
                        </a:rPr>
                        <a:t>Камышловского</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месторождения на уровень и качество урожая сельскохозяйственных культур.</a:t>
                      </a:r>
                    </a:p>
                    <a:p>
                      <a:pPr algn="just">
                        <a:lnSpc>
                          <a:spcPct val="150000"/>
                        </a:lnSpc>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Производственный опыт в СПК «</a:t>
                      </a:r>
                      <a:r>
                        <a:rPr lang="ru-RU" sz="1600" b="0" i="0" u="none" strike="noStrike" cap="none" baseline="0" dirty="0" err="1" smtClean="0">
                          <a:solidFill>
                            <a:schemeClr val="tx1"/>
                          </a:solidFill>
                          <a:effectLst/>
                          <a:latin typeface="Times New Roman" panose="02020603050405020304" pitchFamily="18" charset="0"/>
                          <a:ea typeface="+mn-ea"/>
                          <a:cs typeface="Times New Roman" panose="02020603050405020304" pitchFamily="18" charset="0"/>
                          <a:sym typeface="Arial"/>
                          <a:rtl val="0"/>
                        </a:rPr>
                        <a:t>Килачевский</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a:t>
                      </a:r>
                      <a:r>
                        <a:rPr lang="ru-RU" sz="1600" b="0" i="0" u="none" strike="noStrike" cap="none" baseline="0" dirty="0" err="1" smtClean="0">
                          <a:solidFill>
                            <a:schemeClr val="tx1"/>
                          </a:solidFill>
                          <a:effectLst/>
                          <a:latin typeface="Times New Roman" panose="02020603050405020304" pitchFamily="18" charset="0"/>
                          <a:ea typeface="+mn-ea"/>
                          <a:cs typeface="Times New Roman" panose="02020603050405020304" pitchFamily="18" charset="0"/>
                          <a:sym typeface="Arial"/>
                          <a:rtl val="0"/>
                        </a:rPr>
                        <a:t>Ирбитского</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района. Влияние диатомита </a:t>
                      </a:r>
                      <a:r>
                        <a:rPr lang="ru-RU" sz="1600" b="0" i="0" u="none" strike="noStrike" cap="none" baseline="0" dirty="0" err="1" smtClean="0">
                          <a:solidFill>
                            <a:schemeClr val="tx1"/>
                          </a:solidFill>
                          <a:effectLst/>
                          <a:latin typeface="Times New Roman" panose="02020603050405020304" pitchFamily="18" charset="0"/>
                          <a:ea typeface="+mn-ea"/>
                          <a:cs typeface="Times New Roman" panose="02020603050405020304" pitchFamily="18" charset="0"/>
                          <a:sym typeface="Arial"/>
                          <a:rtl val="0"/>
                        </a:rPr>
                        <a:t>Камышловского</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месторождения на уровень и качество урожая картофеля.</a:t>
                      </a:r>
                    </a:p>
                    <a:p>
                      <a:pPr>
                        <a:lnSpc>
                          <a:spcPct val="150000"/>
                        </a:lnSpc>
                      </a:pPr>
                      <a:r>
                        <a:rPr lang="ru-RU" sz="1600" b="1"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Варианты опыта:</a:t>
                      </a:r>
                    </a:p>
                    <a:p>
                      <a:pPr marL="342900" indent="-342900">
                        <a:lnSpc>
                          <a:spcPct val="150000"/>
                        </a:lnSpc>
                        <a:buFont typeface="+mj-lt"/>
                        <a:buAutoNum type="arabicPeriod"/>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Минеральные удобрения (N</a:t>
                      </a:r>
                      <a:r>
                        <a:rPr lang="ru-RU" sz="1600" b="0" i="0" u="none" strike="noStrike" cap="none" baseline="-2500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90</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Р</a:t>
                      </a:r>
                      <a:r>
                        <a:rPr lang="ru-RU" sz="1600" b="0" i="0" u="none" strike="noStrike" cap="none" baseline="-2500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90</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К</a:t>
                      </a:r>
                      <a:r>
                        <a:rPr lang="ru-RU" sz="1600" b="0" i="0" u="none" strike="noStrike" cap="none" baseline="-2500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90</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 фон (поверхностно).</a:t>
                      </a:r>
                    </a:p>
                    <a:p>
                      <a:pPr marL="342900" indent="-342900">
                        <a:lnSpc>
                          <a:spcPct val="150000"/>
                        </a:lnSpc>
                        <a:buFont typeface="+mj-lt"/>
                        <a:buAutoNum type="arabicPeriod"/>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Фон + диатомит в дозе 2,0 т/га - (поверхностно).</a:t>
                      </a:r>
                    </a:p>
                    <a:p>
                      <a:pPr marL="342900" indent="-342900">
                        <a:lnSpc>
                          <a:spcPct val="150000"/>
                        </a:lnSpc>
                        <a:buFont typeface="+mj-lt"/>
                        <a:buAutoNum type="arabicPeriod"/>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Фон + диатомит в дозе 4,0 т/га - (поверхностно) Сорт картофеля: </a:t>
                      </a:r>
                      <a:r>
                        <a:rPr lang="ru-RU" sz="1600" b="0" i="0" u="none" strike="noStrike" cap="none" baseline="0" dirty="0" err="1" smtClean="0">
                          <a:solidFill>
                            <a:schemeClr val="tx1"/>
                          </a:solidFill>
                          <a:effectLst/>
                          <a:latin typeface="Times New Roman" panose="02020603050405020304" pitchFamily="18" charset="0"/>
                          <a:ea typeface="+mn-ea"/>
                          <a:cs typeface="Times New Roman" panose="02020603050405020304" pitchFamily="18" charset="0"/>
                          <a:sym typeface="Arial"/>
                          <a:rtl val="0"/>
                        </a:rPr>
                        <a:t>Розара</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Общая площадь опыта - 15 га,</a:t>
                      </a:r>
                    </a:p>
                    <a:p>
                      <a:pPr marL="285750" indent="-285750">
                        <a:lnSpc>
                          <a:spcPct val="150000"/>
                        </a:lnSpc>
                        <a:buFont typeface="Arial" panose="020B0604020202020204" pitchFamily="34" charset="0"/>
                        <a:buChar char="•"/>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норма посадки 35 тыс. шт./га - весовая норма,</a:t>
                      </a:r>
                    </a:p>
                    <a:p>
                      <a:pPr marL="285750" indent="-285750">
                        <a:lnSpc>
                          <a:spcPct val="150000"/>
                        </a:lnSpc>
                        <a:buFont typeface="Arial" panose="020B0604020202020204" pitchFamily="34" charset="0"/>
                        <a:buChar char="•"/>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3 т/га.</a:t>
                      </a:r>
                    </a:p>
                    <a:p>
                      <a:pPr algn="just">
                        <a:lnSpc>
                          <a:spcPct val="150000"/>
                        </a:lnSpc>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Почва - темно-серая лесная, среднесуглинистая с содержанием гумуса -6,7%, РО -161 мг/г почвы, КО - 170 мг/г почвы, сумма поглощенных оснований - 17,8 мг </a:t>
                      </a:r>
                      <a:r>
                        <a:rPr lang="ru-RU" sz="1600" b="0" i="0" u="none" strike="noStrike" cap="none" baseline="0" dirty="0" err="1" smtClean="0">
                          <a:solidFill>
                            <a:schemeClr val="tx1"/>
                          </a:solidFill>
                          <a:effectLst/>
                          <a:latin typeface="Times New Roman" panose="02020603050405020304" pitchFamily="18" charset="0"/>
                          <a:ea typeface="+mn-ea"/>
                          <a:cs typeface="Times New Roman" panose="02020603050405020304" pitchFamily="18" charset="0"/>
                          <a:sym typeface="Arial"/>
                          <a:rtl val="0"/>
                        </a:rPr>
                        <a:t>экв</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/г почвы, степень насыщенности почвы основаниями - 76,7%.</a:t>
                      </a:r>
                    </a:p>
                  </a:txBody>
                  <a:tcPr marL="114300" marR="114300" marT="0" marB="0">
                    <a:lnL>
                      <a:noFill/>
                    </a:lnL>
                    <a:lnR>
                      <a:noFill/>
                    </a:lnR>
                    <a:lnT>
                      <a:noFill/>
                    </a:lnT>
                    <a:lnB>
                      <a:noFill/>
                    </a:lnB>
                  </a:tcPr>
                </a:tc>
                <a:extLst>
                  <a:ext uri="{0D108BD9-81ED-4DB2-BD59-A6C34878D82A}">
                    <a16:rowId xmlns:a16="http://schemas.microsoft.com/office/drawing/2014/main" val="936713124"/>
                  </a:ext>
                </a:extLst>
              </a:tr>
            </a:tbl>
          </a:graphicData>
        </a:graphic>
      </p:graphicFrame>
    </p:spTree>
    <p:extLst>
      <p:ext uri="{BB962C8B-B14F-4D97-AF65-F5344CB8AC3E}">
        <p14:creationId xmlns:p14="http://schemas.microsoft.com/office/powerpoint/2010/main" val="16176444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Shape 147">
            <a:extLst>
              <a:ext uri="{FF2B5EF4-FFF2-40B4-BE49-F238E27FC236}">
                <a16:creationId xmlns:a16="http://schemas.microsoft.com/office/drawing/2014/main" id="{B518470D-9471-074E-B995-6C1CC9D64340}"/>
              </a:ext>
            </a:extLst>
          </p:cNvPr>
          <p:cNvSpPr/>
          <p:nvPr/>
        </p:nvSpPr>
        <p:spPr>
          <a:xfrm>
            <a:off x="-1" y="124708"/>
            <a:ext cx="444941" cy="787107"/>
          </a:xfrm>
          <a:prstGeom prst="rect">
            <a:avLst/>
          </a:prstGeom>
          <a:solidFill>
            <a:srgbClr val="009193"/>
          </a:solid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a:solidFill>
                <a:srgbClr val="000000"/>
              </a:solidFill>
              <a:latin typeface="Arial"/>
              <a:ea typeface="Arial"/>
              <a:cs typeface="Arial"/>
              <a:sym typeface="Arial"/>
              <a:rtl val="0"/>
            </a:endParaRPr>
          </a:p>
        </p:txBody>
      </p:sp>
      <p:sp>
        <p:nvSpPr>
          <p:cNvPr id="52" name="Shape 150">
            <a:extLst>
              <a:ext uri="{FF2B5EF4-FFF2-40B4-BE49-F238E27FC236}">
                <a16:creationId xmlns:a16="http://schemas.microsoft.com/office/drawing/2014/main" id="{7460AC2F-D787-F645-AE3E-FFBF9E011512}"/>
              </a:ext>
            </a:extLst>
          </p:cNvPr>
          <p:cNvSpPr/>
          <p:nvPr/>
        </p:nvSpPr>
        <p:spPr>
          <a:xfrm>
            <a:off x="0" y="124734"/>
            <a:ext cx="702984" cy="787081"/>
          </a:xfrm>
          <a:prstGeom prst="parallelogram">
            <a:avLst>
              <a:gd name="adj" fmla="val 39278"/>
            </a:avLst>
          </a:prstGeom>
          <a:solidFill>
            <a:srgbClr val="009193"/>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53" name="Shape 151">
            <a:extLst>
              <a:ext uri="{FF2B5EF4-FFF2-40B4-BE49-F238E27FC236}">
                <a16:creationId xmlns:a16="http://schemas.microsoft.com/office/drawing/2014/main" id="{6F24FE0B-5E46-B84D-9614-58945B8E84F5}"/>
              </a:ext>
            </a:extLst>
          </p:cNvPr>
          <p:cNvSpPr/>
          <p:nvPr/>
        </p:nvSpPr>
        <p:spPr>
          <a:xfrm>
            <a:off x="170536" y="124742"/>
            <a:ext cx="7021950" cy="787073"/>
          </a:xfrm>
          <a:prstGeom prst="parallelogram">
            <a:avLst>
              <a:gd name="adj" fmla="val 39278"/>
            </a:avLst>
          </a:prstGeom>
          <a:solidFill>
            <a:srgbClr val="17B193"/>
          </a:solidFill>
          <a:ln>
            <a:noFill/>
          </a:ln>
        </p:spPr>
        <p:txBody>
          <a:bodyPr lIns="0" tIns="45700" rIns="0" bIns="72000" anchor="ctr" anchorCtr="0">
            <a:noAutofit/>
          </a:bodyPr>
          <a:lstStyle/>
          <a:p>
            <a:pPr algn="ctr">
              <a:buClr>
                <a:schemeClr val="lt1"/>
              </a:buClr>
              <a:buSzPct val="25000"/>
            </a:pPr>
            <a:r>
              <a:rPr lang="ru-RU" sz="2000" b="1" dirty="0" smtClean="0">
                <a:solidFill>
                  <a:schemeClr val="tx1"/>
                </a:solidFill>
                <a:latin typeface="Times New Roman" panose="02020603050405020304" pitchFamily="18" charset="0"/>
                <a:cs typeface="Times New Roman" panose="02020603050405020304" pitchFamily="18" charset="0"/>
              </a:rPr>
              <a:t>Опыт №2</a:t>
            </a:r>
            <a:endParaRPr lang="ru-RU" sz="2000" b="1" dirty="0">
              <a:solidFill>
                <a:schemeClr val="tx1"/>
              </a:solidFill>
              <a:latin typeface="Times New Roman" panose="02020603050405020304" pitchFamily="18" charset="0"/>
              <a:cs typeface="Times New Roman" panose="02020603050405020304" pitchFamily="18" charset="0"/>
            </a:endParaRPr>
          </a:p>
        </p:txBody>
      </p:sp>
      <p:sp>
        <p:nvSpPr>
          <p:cNvPr id="18" name="Прямоугольник 17">
            <a:extLst>
              <a:ext uri="{FF2B5EF4-FFF2-40B4-BE49-F238E27FC236}">
                <a16:creationId xmlns:a16="http://schemas.microsoft.com/office/drawing/2014/main" id="{89B07B76-6E6D-8B40-BC5A-D5CFCCB9A3E7}"/>
              </a:ext>
            </a:extLst>
          </p:cNvPr>
          <p:cNvSpPr/>
          <p:nvPr/>
        </p:nvSpPr>
        <p:spPr>
          <a:xfrm>
            <a:off x="7192486" y="126986"/>
            <a:ext cx="1781832" cy="784830"/>
          </a:xfrm>
          <a:prstGeom prst="rect">
            <a:avLst/>
          </a:prstGeom>
        </p:spPr>
        <p:txBody>
          <a:bodyPr wrap="square">
            <a:spAutoFit/>
          </a:bodyPr>
          <a:lstStyle/>
          <a:p>
            <a:pPr marL="539750"/>
            <a:r>
              <a:rPr lang="ru-RU" sz="900" b="1" dirty="0" smtClean="0">
                <a:solidFill>
                  <a:srgbClr val="009193"/>
                </a:solidFill>
                <a:latin typeface="Times New Roman" panose="02020603050405020304" pitchFamily="18" charset="0"/>
                <a:ea typeface="Calibri" panose="020F0502020204030204" pitchFamily="34" charset="0"/>
                <a:cs typeface="Times New Roman" panose="02020603050405020304" pitchFamily="18" charset="0"/>
              </a:rPr>
              <a:t>ФГБОУ ВО «Уральский</a:t>
            </a:r>
            <a:endParaRPr lang="ru-RU" sz="900" b="1" dirty="0">
              <a:solidFill>
                <a:srgbClr val="009193"/>
              </a:solidFill>
              <a:latin typeface="Times New Roman" panose="02020603050405020304" pitchFamily="18" charset="0"/>
              <a:ea typeface="Calibri" panose="020F0502020204030204" pitchFamily="34" charset="0"/>
              <a:cs typeface="Times New Roman" panose="02020603050405020304" pitchFamily="18" charset="0"/>
            </a:endParaRP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г</a:t>
            </a:r>
            <a:r>
              <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осударственный</a:t>
            </a: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аграрный</a:t>
            </a:r>
          </a:p>
          <a:p>
            <a:pPr marL="539750"/>
            <a:r>
              <a:rPr lang="ru-RU" sz="900" b="1" dirty="0" smtClean="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Университет»</a:t>
            </a:r>
            <a:endPar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endParaRPr>
          </a:p>
        </p:txBody>
      </p:sp>
      <p:pic>
        <p:nvPicPr>
          <p:cNvPr id="19" name="Рисунок 18"/>
          <p:cNvPicPr/>
          <p:nvPr/>
        </p:nvPicPr>
        <p:blipFill>
          <a:blip r:embed="rId3" cstate="print">
            <a:extLst>
              <a:ext uri="{28A0092B-C50C-407E-A947-70E740481C1C}">
                <a14:useLocalDpi xmlns:a14="http://schemas.microsoft.com/office/drawing/2010/main" val="0"/>
              </a:ext>
            </a:extLst>
          </a:blip>
          <a:stretch>
            <a:fillRect/>
          </a:stretch>
        </p:blipFill>
        <p:spPr>
          <a:xfrm>
            <a:off x="7284875" y="209587"/>
            <a:ext cx="445105" cy="518658"/>
          </a:xfrm>
          <a:prstGeom prst="rect">
            <a:avLst/>
          </a:prstGeom>
        </p:spPr>
      </p:pic>
      <p:graphicFrame>
        <p:nvGraphicFramePr>
          <p:cNvPr id="3" name="Таблица 2"/>
          <p:cNvGraphicFramePr>
            <a:graphicFrameLocks noGrp="1"/>
          </p:cNvGraphicFramePr>
          <p:nvPr>
            <p:extLst>
              <p:ext uri="{D42A27DB-BD31-4B8C-83A1-F6EECF244321}">
                <p14:modId xmlns:p14="http://schemas.microsoft.com/office/powerpoint/2010/main" val="3606235375"/>
              </p:ext>
            </p:extLst>
          </p:nvPr>
        </p:nvGraphicFramePr>
        <p:xfrm>
          <a:off x="609600" y="1076326"/>
          <a:ext cx="8115300" cy="5956934"/>
        </p:xfrm>
        <a:graphic>
          <a:graphicData uri="http://schemas.openxmlformats.org/drawingml/2006/table">
            <a:tbl>
              <a:tblPr/>
              <a:tblGrid>
                <a:gridCol w="8115300">
                  <a:extLst>
                    <a:ext uri="{9D8B030D-6E8A-4147-A177-3AD203B41FA5}">
                      <a16:colId xmlns:a16="http://schemas.microsoft.com/office/drawing/2014/main" val="1145408650"/>
                    </a:ext>
                  </a:extLst>
                </a:gridCol>
              </a:tblGrid>
              <a:tr h="5956934">
                <a:tc>
                  <a:txBody>
                    <a:bodyPr/>
                    <a:lstStyle/>
                    <a:p>
                      <a:pPr algn="just">
                        <a:lnSpc>
                          <a:spcPct val="150000"/>
                        </a:lnSpc>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Производственный опыт в К(Ф)X «Жигалова» </a:t>
                      </a:r>
                      <a:r>
                        <a:rPr lang="ru-RU" sz="1600" b="0" i="0" u="none" strike="noStrike" cap="none" baseline="0" dirty="0" err="1" smtClean="0">
                          <a:solidFill>
                            <a:schemeClr val="tx1"/>
                          </a:solidFill>
                          <a:effectLst/>
                          <a:latin typeface="Times New Roman" panose="02020603050405020304" pitchFamily="18" charset="0"/>
                          <a:ea typeface="+mn-ea"/>
                          <a:cs typeface="Times New Roman" panose="02020603050405020304" pitchFamily="18" charset="0"/>
                          <a:sym typeface="Arial"/>
                          <a:rtl val="0"/>
                        </a:rPr>
                        <a:t>Богдановичского</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района. Влияние диатомита </a:t>
                      </a:r>
                      <a:r>
                        <a:rPr lang="ru-RU" sz="1600" b="0" i="0" u="none" strike="noStrike" cap="none" baseline="0" dirty="0" err="1" smtClean="0">
                          <a:solidFill>
                            <a:schemeClr val="tx1"/>
                          </a:solidFill>
                          <a:effectLst/>
                          <a:latin typeface="Times New Roman" panose="02020603050405020304" pitchFamily="18" charset="0"/>
                          <a:ea typeface="+mn-ea"/>
                          <a:cs typeface="Times New Roman" panose="02020603050405020304" pitchFamily="18" charset="0"/>
                          <a:sym typeface="Arial"/>
                          <a:rtl val="0"/>
                        </a:rPr>
                        <a:t>Камышловского</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месторождения на уровень и качество урожая картофеля и белокочанной капусты.</a:t>
                      </a:r>
                    </a:p>
                    <a:p>
                      <a:pPr>
                        <a:lnSpc>
                          <a:spcPct val="150000"/>
                        </a:lnSpc>
                      </a:pPr>
                      <a:r>
                        <a:rPr lang="ru-RU" sz="1600" b="1"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Варианты опыта:</a:t>
                      </a:r>
                    </a:p>
                    <a:p>
                      <a:pPr marL="342900" indent="-342900">
                        <a:lnSpc>
                          <a:spcPct val="150000"/>
                        </a:lnSpc>
                        <a:buFont typeface="+mj-lt"/>
                        <a:buAutoNum type="arabicPeriod"/>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Минеральные удобрения (N</a:t>
                      </a:r>
                      <a:r>
                        <a:rPr lang="ru-RU" sz="1600" b="0" i="0" u="none" strike="noStrike" cap="none" baseline="-2500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90</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Р</a:t>
                      </a:r>
                      <a:r>
                        <a:rPr lang="ru-RU" sz="1600" b="0" i="0" u="none" strike="noStrike" cap="none" baseline="-2500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90</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К</a:t>
                      </a:r>
                      <a:r>
                        <a:rPr lang="ru-RU" sz="1600" b="0" i="0" u="none" strike="noStrike" cap="none" baseline="-2500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90</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 фон.</a:t>
                      </a:r>
                    </a:p>
                    <a:p>
                      <a:pPr marL="342900" indent="-342900">
                        <a:lnSpc>
                          <a:spcPct val="150000"/>
                        </a:lnSpc>
                        <a:buFont typeface="+mj-lt"/>
                        <a:buAutoNum type="arabicPeriod"/>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Фон + диатомит в дозе 2,0 т/га.</a:t>
                      </a:r>
                    </a:p>
                    <a:p>
                      <a:pPr marL="342900" indent="-342900">
                        <a:lnSpc>
                          <a:spcPct val="150000"/>
                        </a:lnSpc>
                        <a:buFont typeface="+mj-lt"/>
                        <a:buAutoNum type="arabicPeriod"/>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Фон + диатомит в дозе 4,0 т/га.</a:t>
                      </a:r>
                    </a:p>
                    <a:p>
                      <a:pPr>
                        <a:lnSpc>
                          <a:spcPct val="150000"/>
                        </a:lnSpc>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Сорт картофеля: Ред </a:t>
                      </a:r>
                      <a:r>
                        <a:rPr lang="ru-RU" sz="1600" b="0" i="0" u="none" strike="noStrike" cap="none" baseline="0" dirty="0" err="1" smtClean="0">
                          <a:solidFill>
                            <a:schemeClr val="tx1"/>
                          </a:solidFill>
                          <a:effectLst/>
                          <a:latin typeface="Times New Roman" panose="02020603050405020304" pitchFamily="18" charset="0"/>
                          <a:ea typeface="+mn-ea"/>
                          <a:cs typeface="Times New Roman" panose="02020603050405020304" pitchFamily="18" charset="0"/>
                          <a:sym typeface="Arial"/>
                          <a:rtl val="0"/>
                        </a:rPr>
                        <a:t>Скарлет</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Общая площадь опыта - 10 га,</a:t>
                      </a:r>
                    </a:p>
                    <a:p>
                      <a:pPr marL="285750" indent="-285750">
                        <a:lnSpc>
                          <a:spcPct val="150000"/>
                        </a:lnSpc>
                        <a:buFont typeface="Arial" panose="020B0604020202020204" pitchFamily="34" charset="0"/>
                        <a:buChar char="•"/>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норма посадки 35 </a:t>
                      </a:r>
                      <a:r>
                        <a:rPr lang="ru-RU" sz="1600" b="0" i="0" u="none" strike="noStrike" cap="none" baseline="0" dirty="0" err="1" smtClean="0">
                          <a:solidFill>
                            <a:schemeClr val="tx1"/>
                          </a:solidFill>
                          <a:effectLst/>
                          <a:latin typeface="Times New Roman" panose="02020603050405020304" pitchFamily="18" charset="0"/>
                          <a:ea typeface="+mn-ea"/>
                          <a:cs typeface="Times New Roman" panose="02020603050405020304" pitchFamily="18" charset="0"/>
                          <a:sym typeface="Arial"/>
                          <a:rtl val="0"/>
                        </a:rPr>
                        <a:t>тыс.шт</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./га,</a:t>
                      </a:r>
                    </a:p>
                    <a:p>
                      <a:pPr marL="285750" indent="-285750">
                        <a:lnSpc>
                          <a:spcPct val="150000"/>
                        </a:lnSpc>
                        <a:buFont typeface="Arial" panose="020B0604020202020204" pitchFamily="34" charset="0"/>
                        <a:buChar char="•"/>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весовая норма - 3 т/га.</a:t>
                      </a:r>
                    </a:p>
                    <a:p>
                      <a:pPr>
                        <a:lnSpc>
                          <a:spcPct val="150000"/>
                        </a:lnSpc>
                      </a:pPr>
                      <a:r>
                        <a:rPr lang="ru-RU" sz="1600" b="1"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Варианты опыта под капусту:</a:t>
                      </a:r>
                    </a:p>
                    <a:p>
                      <a:pPr marL="342900" indent="-342900">
                        <a:lnSpc>
                          <a:spcPct val="150000"/>
                        </a:lnSpc>
                        <a:buFont typeface="+mj-lt"/>
                        <a:buAutoNum type="arabicPeriod"/>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Минеральные удобрения (N</a:t>
                      </a:r>
                      <a:r>
                        <a:rPr lang="ru-RU" sz="1600" b="0" i="0" u="none" strike="noStrike" cap="none" baseline="-2500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90</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Р</a:t>
                      </a:r>
                      <a:r>
                        <a:rPr lang="ru-RU" sz="1600" b="0" i="0" u="none" strike="noStrike" cap="none" baseline="-2500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90</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К</a:t>
                      </a:r>
                      <a:r>
                        <a:rPr lang="ru-RU" sz="1600" b="0" i="0" u="none" strike="noStrike" cap="none" baseline="-2500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90</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 фон</a:t>
                      </a:r>
                    </a:p>
                    <a:p>
                      <a:pPr marL="342900" indent="-342900">
                        <a:lnSpc>
                          <a:spcPct val="150000"/>
                        </a:lnSpc>
                        <a:buFont typeface="+mj-lt"/>
                        <a:buAutoNum type="arabicPeriod"/>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Фон + диатомит в дозе 2,0 т/га.</a:t>
                      </a:r>
                    </a:p>
                    <a:p>
                      <a:pPr marL="342900" indent="-342900">
                        <a:lnSpc>
                          <a:spcPct val="150000"/>
                        </a:lnSpc>
                        <a:buFont typeface="+mj-lt"/>
                        <a:buAutoNum type="arabicPeriod"/>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Фон + диатомит в дозе 4,0 т/га.</a:t>
                      </a:r>
                    </a:p>
                    <a:p>
                      <a:pPr>
                        <a:lnSpc>
                          <a:spcPct val="150000"/>
                        </a:lnSpc>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Сорт капусты: </a:t>
                      </a:r>
                      <a:r>
                        <a:rPr lang="ru-RU" sz="1600" b="0" i="0" u="none" strike="noStrike" cap="none" baseline="0" dirty="0" err="1" smtClean="0">
                          <a:solidFill>
                            <a:schemeClr val="tx1"/>
                          </a:solidFill>
                          <a:effectLst/>
                          <a:latin typeface="Times New Roman" panose="02020603050405020304" pitchFamily="18" charset="0"/>
                          <a:ea typeface="+mn-ea"/>
                          <a:cs typeface="Times New Roman" panose="02020603050405020304" pitchFamily="18" charset="0"/>
                          <a:sym typeface="Arial"/>
                          <a:rtl val="0"/>
                        </a:rPr>
                        <a:t>Блоктор</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Общая площадь опыта - 15 га.</a:t>
                      </a:r>
                      <a:endParaRPr lang="ru-RU" sz="1600" b="0" i="0" u="none" strike="noStrike" cap="none" baseline="0" dirty="0">
                        <a:solidFill>
                          <a:schemeClr val="tx1"/>
                        </a:solidFill>
                        <a:effectLst/>
                        <a:latin typeface="Times New Roman" panose="02020603050405020304" pitchFamily="18" charset="0"/>
                        <a:ea typeface="+mn-ea"/>
                        <a:cs typeface="Times New Roman" panose="02020603050405020304" pitchFamily="18" charset="0"/>
                        <a:sym typeface="Arial"/>
                        <a:rtl val="0"/>
                      </a:endParaRPr>
                    </a:p>
                  </a:txBody>
                  <a:tcPr marL="114300" marR="114300" marT="0" marB="0">
                    <a:lnL>
                      <a:noFill/>
                    </a:lnL>
                    <a:lnR>
                      <a:noFill/>
                    </a:lnR>
                    <a:lnT>
                      <a:noFill/>
                    </a:lnT>
                    <a:lnB>
                      <a:noFill/>
                    </a:lnB>
                  </a:tcPr>
                </a:tc>
                <a:extLst>
                  <a:ext uri="{0D108BD9-81ED-4DB2-BD59-A6C34878D82A}">
                    <a16:rowId xmlns:a16="http://schemas.microsoft.com/office/drawing/2014/main" val="936713124"/>
                  </a:ext>
                </a:extLst>
              </a:tr>
            </a:tbl>
          </a:graphicData>
        </a:graphic>
      </p:graphicFrame>
    </p:spTree>
    <p:extLst>
      <p:ext uri="{BB962C8B-B14F-4D97-AF65-F5344CB8AC3E}">
        <p14:creationId xmlns:p14="http://schemas.microsoft.com/office/powerpoint/2010/main" val="39939478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Shape 147">
            <a:extLst>
              <a:ext uri="{FF2B5EF4-FFF2-40B4-BE49-F238E27FC236}">
                <a16:creationId xmlns:a16="http://schemas.microsoft.com/office/drawing/2014/main" id="{B518470D-9471-074E-B995-6C1CC9D64340}"/>
              </a:ext>
            </a:extLst>
          </p:cNvPr>
          <p:cNvSpPr/>
          <p:nvPr/>
        </p:nvSpPr>
        <p:spPr>
          <a:xfrm>
            <a:off x="-1" y="124708"/>
            <a:ext cx="444941" cy="787107"/>
          </a:xfrm>
          <a:prstGeom prst="rect">
            <a:avLst/>
          </a:prstGeom>
          <a:solidFill>
            <a:srgbClr val="009193"/>
          </a:solid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a:solidFill>
                <a:srgbClr val="000000"/>
              </a:solidFill>
              <a:latin typeface="Arial"/>
              <a:ea typeface="Arial"/>
              <a:cs typeface="Arial"/>
              <a:sym typeface="Arial"/>
              <a:rtl val="0"/>
            </a:endParaRPr>
          </a:p>
        </p:txBody>
      </p:sp>
      <p:sp>
        <p:nvSpPr>
          <p:cNvPr id="52" name="Shape 150">
            <a:extLst>
              <a:ext uri="{FF2B5EF4-FFF2-40B4-BE49-F238E27FC236}">
                <a16:creationId xmlns:a16="http://schemas.microsoft.com/office/drawing/2014/main" id="{7460AC2F-D787-F645-AE3E-FFBF9E011512}"/>
              </a:ext>
            </a:extLst>
          </p:cNvPr>
          <p:cNvSpPr/>
          <p:nvPr/>
        </p:nvSpPr>
        <p:spPr>
          <a:xfrm>
            <a:off x="0" y="124734"/>
            <a:ext cx="702984" cy="787081"/>
          </a:xfrm>
          <a:prstGeom prst="parallelogram">
            <a:avLst>
              <a:gd name="adj" fmla="val 39278"/>
            </a:avLst>
          </a:prstGeom>
          <a:solidFill>
            <a:srgbClr val="009193"/>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53" name="Shape 151">
            <a:extLst>
              <a:ext uri="{FF2B5EF4-FFF2-40B4-BE49-F238E27FC236}">
                <a16:creationId xmlns:a16="http://schemas.microsoft.com/office/drawing/2014/main" id="{6F24FE0B-5E46-B84D-9614-58945B8E84F5}"/>
              </a:ext>
            </a:extLst>
          </p:cNvPr>
          <p:cNvSpPr/>
          <p:nvPr/>
        </p:nvSpPr>
        <p:spPr>
          <a:xfrm>
            <a:off x="170536" y="124742"/>
            <a:ext cx="7021950" cy="787073"/>
          </a:xfrm>
          <a:prstGeom prst="parallelogram">
            <a:avLst>
              <a:gd name="adj" fmla="val 39278"/>
            </a:avLst>
          </a:prstGeom>
          <a:solidFill>
            <a:srgbClr val="17B193"/>
          </a:solidFill>
          <a:ln>
            <a:noFill/>
          </a:ln>
        </p:spPr>
        <p:txBody>
          <a:bodyPr lIns="0" tIns="45700" rIns="0" bIns="72000" anchor="ctr" anchorCtr="0">
            <a:noAutofit/>
          </a:bodyPr>
          <a:lstStyle/>
          <a:p>
            <a:pPr algn="ctr">
              <a:buClr>
                <a:schemeClr val="lt1"/>
              </a:buClr>
              <a:buSzPct val="25000"/>
            </a:pPr>
            <a:r>
              <a:rPr lang="ru-RU" sz="2000" b="1" dirty="0" smtClean="0">
                <a:solidFill>
                  <a:schemeClr val="tx1"/>
                </a:solidFill>
                <a:latin typeface="Times New Roman" panose="02020603050405020304" pitchFamily="18" charset="0"/>
                <a:cs typeface="Times New Roman" panose="02020603050405020304" pitchFamily="18" charset="0"/>
              </a:rPr>
              <a:t>Опыт №3</a:t>
            </a:r>
            <a:endParaRPr lang="ru-RU" sz="2000" b="1" dirty="0">
              <a:solidFill>
                <a:schemeClr val="tx1"/>
              </a:solidFill>
              <a:latin typeface="Times New Roman" panose="02020603050405020304" pitchFamily="18" charset="0"/>
              <a:cs typeface="Times New Roman" panose="02020603050405020304" pitchFamily="18" charset="0"/>
            </a:endParaRPr>
          </a:p>
        </p:txBody>
      </p:sp>
      <p:sp>
        <p:nvSpPr>
          <p:cNvPr id="18" name="Прямоугольник 17">
            <a:extLst>
              <a:ext uri="{FF2B5EF4-FFF2-40B4-BE49-F238E27FC236}">
                <a16:creationId xmlns:a16="http://schemas.microsoft.com/office/drawing/2014/main" id="{89B07B76-6E6D-8B40-BC5A-D5CFCCB9A3E7}"/>
              </a:ext>
            </a:extLst>
          </p:cNvPr>
          <p:cNvSpPr/>
          <p:nvPr/>
        </p:nvSpPr>
        <p:spPr>
          <a:xfrm>
            <a:off x="7192486" y="126986"/>
            <a:ext cx="1781832" cy="784830"/>
          </a:xfrm>
          <a:prstGeom prst="rect">
            <a:avLst/>
          </a:prstGeom>
        </p:spPr>
        <p:txBody>
          <a:bodyPr wrap="square">
            <a:spAutoFit/>
          </a:bodyPr>
          <a:lstStyle/>
          <a:p>
            <a:pPr marL="539750"/>
            <a:r>
              <a:rPr lang="ru-RU" sz="900" b="1" dirty="0" smtClean="0">
                <a:solidFill>
                  <a:srgbClr val="009193"/>
                </a:solidFill>
                <a:latin typeface="Times New Roman" panose="02020603050405020304" pitchFamily="18" charset="0"/>
                <a:ea typeface="Calibri" panose="020F0502020204030204" pitchFamily="34" charset="0"/>
                <a:cs typeface="Times New Roman" panose="02020603050405020304" pitchFamily="18" charset="0"/>
              </a:rPr>
              <a:t>ФГБОУ ВО «Уральский</a:t>
            </a:r>
            <a:endParaRPr lang="ru-RU" sz="900" b="1" dirty="0">
              <a:solidFill>
                <a:srgbClr val="009193"/>
              </a:solidFill>
              <a:latin typeface="Times New Roman" panose="02020603050405020304" pitchFamily="18" charset="0"/>
              <a:ea typeface="Calibri" panose="020F0502020204030204" pitchFamily="34" charset="0"/>
              <a:cs typeface="Times New Roman" panose="02020603050405020304" pitchFamily="18" charset="0"/>
            </a:endParaRP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г</a:t>
            </a:r>
            <a:r>
              <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осударственный</a:t>
            </a: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аграрный</a:t>
            </a:r>
          </a:p>
          <a:p>
            <a:pPr marL="539750"/>
            <a:r>
              <a:rPr lang="ru-RU" sz="900" b="1" dirty="0" smtClean="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Университет»</a:t>
            </a:r>
            <a:endPar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endParaRPr>
          </a:p>
        </p:txBody>
      </p:sp>
      <p:pic>
        <p:nvPicPr>
          <p:cNvPr id="19" name="Рисунок 18"/>
          <p:cNvPicPr/>
          <p:nvPr/>
        </p:nvPicPr>
        <p:blipFill>
          <a:blip r:embed="rId3" cstate="print">
            <a:extLst>
              <a:ext uri="{28A0092B-C50C-407E-A947-70E740481C1C}">
                <a14:useLocalDpi xmlns:a14="http://schemas.microsoft.com/office/drawing/2010/main" val="0"/>
              </a:ext>
            </a:extLst>
          </a:blip>
          <a:stretch>
            <a:fillRect/>
          </a:stretch>
        </p:blipFill>
        <p:spPr>
          <a:xfrm>
            <a:off x="7284875" y="209587"/>
            <a:ext cx="445105" cy="518658"/>
          </a:xfrm>
          <a:prstGeom prst="rect">
            <a:avLst/>
          </a:prstGeom>
        </p:spPr>
      </p:pic>
      <p:graphicFrame>
        <p:nvGraphicFramePr>
          <p:cNvPr id="3" name="Таблица 2"/>
          <p:cNvGraphicFramePr>
            <a:graphicFrameLocks noGrp="1"/>
          </p:cNvGraphicFramePr>
          <p:nvPr>
            <p:extLst>
              <p:ext uri="{D42A27DB-BD31-4B8C-83A1-F6EECF244321}">
                <p14:modId xmlns:p14="http://schemas.microsoft.com/office/powerpoint/2010/main" val="265423810"/>
              </p:ext>
            </p:extLst>
          </p:nvPr>
        </p:nvGraphicFramePr>
        <p:xfrm>
          <a:off x="609600" y="1323976"/>
          <a:ext cx="8115300" cy="5048249"/>
        </p:xfrm>
        <a:graphic>
          <a:graphicData uri="http://schemas.openxmlformats.org/drawingml/2006/table">
            <a:tbl>
              <a:tblPr/>
              <a:tblGrid>
                <a:gridCol w="8115300">
                  <a:extLst>
                    <a:ext uri="{9D8B030D-6E8A-4147-A177-3AD203B41FA5}">
                      <a16:colId xmlns:a16="http://schemas.microsoft.com/office/drawing/2014/main" val="1145408650"/>
                    </a:ext>
                  </a:extLst>
                </a:gridCol>
              </a:tblGrid>
              <a:tr h="5048249">
                <a:tc>
                  <a:txBody>
                    <a:bodyPr/>
                    <a:lstStyle/>
                    <a:p>
                      <a:pPr algn="just">
                        <a:lnSpc>
                          <a:spcPct val="150000"/>
                        </a:lnSpc>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Производственный опыт в ЗАО АПК «</a:t>
                      </a:r>
                      <a:r>
                        <a:rPr lang="ru-RU" sz="1600" b="0" i="0" u="none" strike="noStrike" cap="none" baseline="0" dirty="0" err="1" smtClean="0">
                          <a:solidFill>
                            <a:schemeClr val="tx1"/>
                          </a:solidFill>
                          <a:effectLst/>
                          <a:latin typeface="Times New Roman" panose="02020603050405020304" pitchFamily="18" charset="0"/>
                          <a:ea typeface="+mn-ea"/>
                          <a:cs typeface="Times New Roman" panose="02020603050405020304" pitchFamily="18" charset="0"/>
                          <a:sym typeface="Arial"/>
                          <a:rtl val="0"/>
                        </a:rPr>
                        <a:t>Белореченский</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и ФГУП Учебно-опытное хозяйство «Уралец» Белоярского района. Влияние диатомита </a:t>
                      </a:r>
                      <a:r>
                        <a:rPr lang="ru-RU" sz="1600" b="0" i="0" u="none" strike="noStrike" cap="none" baseline="0" dirty="0" err="1" smtClean="0">
                          <a:solidFill>
                            <a:schemeClr val="tx1"/>
                          </a:solidFill>
                          <a:effectLst/>
                          <a:latin typeface="Times New Roman" panose="02020603050405020304" pitchFamily="18" charset="0"/>
                          <a:ea typeface="+mn-ea"/>
                          <a:cs typeface="Times New Roman" panose="02020603050405020304" pitchFamily="18" charset="0"/>
                          <a:sym typeface="Arial"/>
                          <a:rtl val="0"/>
                        </a:rPr>
                        <a:t>Камышловского</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месторождения на уровень и качество урожая картофеля, столовой моркови и свеклы.</a:t>
                      </a:r>
                    </a:p>
                    <a:p>
                      <a:pPr algn="just">
                        <a:lnSpc>
                          <a:spcPct val="150000"/>
                        </a:lnSpc>
                      </a:pPr>
                      <a:r>
                        <a:rPr lang="ru-RU" sz="1600" b="1"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Варианты опыта под картофель:</a:t>
                      </a:r>
                    </a:p>
                    <a:p>
                      <a:pPr marL="342900" indent="-342900" algn="just">
                        <a:lnSpc>
                          <a:spcPct val="150000"/>
                        </a:lnSpc>
                        <a:buFont typeface="+mj-lt"/>
                        <a:buAutoNum type="arabicPeriod"/>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Минеральные удобрения (N</a:t>
                      </a:r>
                      <a:r>
                        <a:rPr lang="ru-RU" sz="1600" b="0" i="0" u="none" strike="noStrike" cap="none" baseline="-2500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90</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Р</a:t>
                      </a:r>
                      <a:r>
                        <a:rPr lang="ru-RU" sz="1600" b="0" i="0" u="none" strike="noStrike" cap="none" baseline="-2500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90</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К</a:t>
                      </a:r>
                      <a:r>
                        <a:rPr lang="ru-RU" sz="1600" b="0" i="0" u="none" strike="noStrike" cap="none" baseline="-2500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90</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 фон.</a:t>
                      </a:r>
                    </a:p>
                    <a:p>
                      <a:pPr marL="342900" indent="-342900" algn="just">
                        <a:lnSpc>
                          <a:spcPct val="150000"/>
                        </a:lnSpc>
                        <a:buFont typeface="+mj-lt"/>
                        <a:buAutoNum type="arabicPeriod"/>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Фон + диатомит в дозе 2,0 т/га.</a:t>
                      </a:r>
                    </a:p>
                    <a:p>
                      <a:pPr marL="342900" indent="-342900" algn="just">
                        <a:lnSpc>
                          <a:spcPct val="150000"/>
                        </a:lnSpc>
                        <a:buFont typeface="+mj-lt"/>
                        <a:buAutoNum type="arabicPeriod"/>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Фон + диатомит в дозе 4,0 т/га.</a:t>
                      </a:r>
                    </a:p>
                    <a:p>
                      <a:pPr algn="just">
                        <a:lnSpc>
                          <a:spcPct val="150000"/>
                        </a:lnSpc>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Сорт картофеля: Невский. Посадка в гребни. Общая площадь опыта - 10 га.</a:t>
                      </a:r>
                    </a:p>
                    <a:p>
                      <a:pPr algn="just">
                        <a:lnSpc>
                          <a:spcPct val="150000"/>
                        </a:lnSpc>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a:t>
                      </a:r>
                      <a:r>
                        <a:rPr lang="ru-RU" sz="1600" b="1"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Варианты опыта под столовую морковь:</a:t>
                      </a:r>
                    </a:p>
                    <a:p>
                      <a:pPr marL="342900" indent="-342900" algn="just">
                        <a:lnSpc>
                          <a:spcPct val="150000"/>
                        </a:lnSpc>
                        <a:buFont typeface="+mj-lt"/>
                        <a:buAutoNum type="arabicPeriod"/>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Минеральные удобрения (N</a:t>
                      </a:r>
                      <a:r>
                        <a:rPr lang="ru-RU" sz="1600" b="0" i="0" u="none" strike="noStrike" cap="none" baseline="-2500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90</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Р</a:t>
                      </a:r>
                      <a:r>
                        <a:rPr lang="ru-RU" sz="1600" b="0" i="0" u="none" strike="noStrike" cap="none" baseline="-2500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90</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К</a:t>
                      </a:r>
                      <a:r>
                        <a:rPr lang="ru-RU" sz="1600" b="0" i="0" u="none" strike="noStrike" cap="none" baseline="-2500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90</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 фон.</a:t>
                      </a:r>
                    </a:p>
                    <a:p>
                      <a:pPr marL="342900" indent="-342900" algn="just">
                        <a:lnSpc>
                          <a:spcPct val="150000"/>
                        </a:lnSpc>
                        <a:buFont typeface="+mj-lt"/>
                        <a:buAutoNum type="arabicPeriod"/>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Фон + диатомит в дозе 2,0 т/га.</a:t>
                      </a:r>
                    </a:p>
                    <a:p>
                      <a:pPr marL="342900" indent="-342900" algn="just">
                        <a:lnSpc>
                          <a:spcPct val="150000"/>
                        </a:lnSpc>
                        <a:buFont typeface="+mj-lt"/>
                        <a:buAutoNum type="arabicPeriod"/>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Фон + диатомит в дозе 4,0 т/га.</a:t>
                      </a:r>
                    </a:p>
                    <a:p>
                      <a:pPr algn="just">
                        <a:lnSpc>
                          <a:spcPct val="150000"/>
                        </a:lnSpc>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Сорт моркови: </a:t>
                      </a:r>
                      <a:r>
                        <a:rPr lang="ru-RU" sz="1600" b="0" i="0" u="none" strike="noStrike" cap="none" baseline="0" dirty="0" err="1" smtClean="0">
                          <a:solidFill>
                            <a:schemeClr val="tx1"/>
                          </a:solidFill>
                          <a:effectLst/>
                          <a:latin typeface="Times New Roman" panose="02020603050405020304" pitchFamily="18" charset="0"/>
                          <a:ea typeface="+mn-ea"/>
                          <a:cs typeface="Times New Roman" panose="02020603050405020304" pitchFamily="18" charset="0"/>
                          <a:sym typeface="Arial"/>
                          <a:rtl val="0"/>
                        </a:rPr>
                        <a:t>Карсон</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Общая площадь опыта - 3 га.</a:t>
                      </a:r>
                    </a:p>
                  </a:txBody>
                  <a:tcPr marL="114300" marR="114300" marT="0" marB="0">
                    <a:lnL>
                      <a:noFill/>
                    </a:lnL>
                    <a:lnR>
                      <a:noFill/>
                    </a:lnR>
                    <a:lnT>
                      <a:noFill/>
                    </a:lnT>
                    <a:lnB>
                      <a:noFill/>
                    </a:lnB>
                  </a:tcPr>
                </a:tc>
                <a:extLst>
                  <a:ext uri="{0D108BD9-81ED-4DB2-BD59-A6C34878D82A}">
                    <a16:rowId xmlns:a16="http://schemas.microsoft.com/office/drawing/2014/main" val="936713124"/>
                  </a:ext>
                </a:extLst>
              </a:tr>
            </a:tbl>
          </a:graphicData>
        </a:graphic>
      </p:graphicFrame>
    </p:spTree>
    <p:extLst>
      <p:ext uri="{BB962C8B-B14F-4D97-AF65-F5344CB8AC3E}">
        <p14:creationId xmlns:p14="http://schemas.microsoft.com/office/powerpoint/2010/main" val="35269507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Прямоугольник 17">
            <a:extLst>
              <a:ext uri="{FF2B5EF4-FFF2-40B4-BE49-F238E27FC236}">
                <a16:creationId xmlns:a16="http://schemas.microsoft.com/office/drawing/2014/main" id="{89B07B76-6E6D-8B40-BC5A-D5CFCCB9A3E7}"/>
              </a:ext>
            </a:extLst>
          </p:cNvPr>
          <p:cNvSpPr/>
          <p:nvPr/>
        </p:nvSpPr>
        <p:spPr>
          <a:xfrm>
            <a:off x="7192486" y="126986"/>
            <a:ext cx="1781832" cy="784830"/>
          </a:xfrm>
          <a:prstGeom prst="rect">
            <a:avLst/>
          </a:prstGeom>
        </p:spPr>
        <p:txBody>
          <a:bodyPr wrap="square">
            <a:spAutoFit/>
          </a:bodyPr>
          <a:lstStyle/>
          <a:p>
            <a:pPr marL="539750"/>
            <a:r>
              <a:rPr lang="ru-RU" sz="900" b="1" dirty="0" smtClean="0">
                <a:solidFill>
                  <a:srgbClr val="009193"/>
                </a:solidFill>
                <a:latin typeface="Times New Roman" panose="02020603050405020304" pitchFamily="18" charset="0"/>
                <a:ea typeface="Calibri" panose="020F0502020204030204" pitchFamily="34" charset="0"/>
                <a:cs typeface="Times New Roman" panose="02020603050405020304" pitchFamily="18" charset="0"/>
              </a:rPr>
              <a:t>ФГБОУ ВО «Уральский</a:t>
            </a:r>
            <a:endParaRPr lang="ru-RU" sz="900" b="1" dirty="0">
              <a:solidFill>
                <a:srgbClr val="009193"/>
              </a:solidFill>
              <a:latin typeface="Times New Roman" panose="02020603050405020304" pitchFamily="18" charset="0"/>
              <a:ea typeface="Calibri" panose="020F0502020204030204" pitchFamily="34" charset="0"/>
              <a:cs typeface="Times New Roman" panose="02020603050405020304" pitchFamily="18" charset="0"/>
            </a:endParaRP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г</a:t>
            </a:r>
            <a:r>
              <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осударственный</a:t>
            </a: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аграрный</a:t>
            </a:r>
          </a:p>
          <a:p>
            <a:pPr marL="539750"/>
            <a:r>
              <a:rPr lang="ru-RU" sz="900" b="1" dirty="0" smtClean="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Университет»</a:t>
            </a:r>
            <a:endPar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endParaRPr>
          </a:p>
        </p:txBody>
      </p:sp>
      <p:pic>
        <p:nvPicPr>
          <p:cNvPr id="19" name="Рисунок 18"/>
          <p:cNvPicPr/>
          <p:nvPr/>
        </p:nvPicPr>
        <p:blipFill>
          <a:blip r:embed="rId3" cstate="print">
            <a:extLst>
              <a:ext uri="{28A0092B-C50C-407E-A947-70E740481C1C}">
                <a14:useLocalDpi xmlns:a14="http://schemas.microsoft.com/office/drawing/2010/main" val="0"/>
              </a:ext>
            </a:extLst>
          </a:blip>
          <a:stretch>
            <a:fillRect/>
          </a:stretch>
        </p:blipFill>
        <p:spPr>
          <a:xfrm>
            <a:off x="7284875" y="209587"/>
            <a:ext cx="445105" cy="518658"/>
          </a:xfrm>
          <a:prstGeom prst="rect">
            <a:avLst/>
          </a:prstGeom>
        </p:spPr>
      </p:pic>
      <p:graphicFrame>
        <p:nvGraphicFramePr>
          <p:cNvPr id="3" name="Таблица 2"/>
          <p:cNvGraphicFramePr>
            <a:graphicFrameLocks noGrp="1"/>
          </p:cNvGraphicFramePr>
          <p:nvPr>
            <p:extLst>
              <p:ext uri="{D42A27DB-BD31-4B8C-83A1-F6EECF244321}">
                <p14:modId xmlns:p14="http://schemas.microsoft.com/office/powerpoint/2010/main" val="3131080655"/>
              </p:ext>
            </p:extLst>
          </p:nvPr>
        </p:nvGraphicFramePr>
        <p:xfrm>
          <a:off x="609600" y="1066800"/>
          <a:ext cx="8115300" cy="5486400"/>
        </p:xfrm>
        <a:graphic>
          <a:graphicData uri="http://schemas.openxmlformats.org/drawingml/2006/table">
            <a:tbl>
              <a:tblPr/>
              <a:tblGrid>
                <a:gridCol w="8115300">
                  <a:extLst>
                    <a:ext uri="{9D8B030D-6E8A-4147-A177-3AD203B41FA5}">
                      <a16:colId xmlns:a16="http://schemas.microsoft.com/office/drawing/2014/main" val="1145408650"/>
                    </a:ext>
                  </a:extLst>
                </a:gridCol>
              </a:tblGrid>
              <a:tr h="5486400">
                <a:tc>
                  <a:txBody>
                    <a:bodyPr/>
                    <a:lstStyle/>
                    <a:p>
                      <a:pPr algn="just">
                        <a:lnSpc>
                          <a:spcPct val="150000"/>
                        </a:lnSpc>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a:t>
                      </a:r>
                      <a:r>
                        <a:rPr lang="ru-RU" sz="1600" b="1"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Варианты опыта под столовую свеклу:</a:t>
                      </a:r>
                    </a:p>
                    <a:p>
                      <a:pPr marL="342900" indent="-342900" algn="just">
                        <a:lnSpc>
                          <a:spcPct val="150000"/>
                        </a:lnSpc>
                        <a:buFont typeface="+mj-lt"/>
                        <a:buAutoNum type="arabicPeriod"/>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Минеральные удобрения (N</a:t>
                      </a:r>
                      <a:r>
                        <a:rPr lang="ru-RU" sz="1600" b="0" i="0" u="none" strike="noStrike" cap="none" baseline="-2500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90</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Р</a:t>
                      </a:r>
                      <a:r>
                        <a:rPr lang="ru-RU" sz="1600" b="0" i="0" u="none" strike="noStrike" cap="none" baseline="-2500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90</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К</a:t>
                      </a:r>
                      <a:r>
                        <a:rPr lang="ru-RU" sz="1600" b="0" i="0" u="none" strike="noStrike" cap="none" baseline="-2500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90</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 фон.</a:t>
                      </a:r>
                    </a:p>
                    <a:p>
                      <a:pPr marL="342900" indent="-342900" algn="just">
                        <a:lnSpc>
                          <a:spcPct val="150000"/>
                        </a:lnSpc>
                        <a:buFont typeface="+mj-lt"/>
                        <a:buAutoNum type="arabicPeriod"/>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Фон + диатомит в дозе 2,0 т/га.</a:t>
                      </a:r>
                    </a:p>
                    <a:p>
                      <a:pPr marL="342900" indent="-342900" algn="just">
                        <a:lnSpc>
                          <a:spcPct val="150000"/>
                        </a:lnSpc>
                        <a:buFont typeface="+mj-lt"/>
                        <a:buAutoNum type="arabicPeriod"/>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Фон + диатомит в дозе 4,0 т/га.</a:t>
                      </a:r>
                    </a:p>
                    <a:p>
                      <a:pPr algn="just">
                        <a:lnSpc>
                          <a:spcPct val="150000"/>
                        </a:lnSpc>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Сорт свеклы: </a:t>
                      </a:r>
                      <a:r>
                        <a:rPr lang="ru-RU" sz="1600" b="0" i="0" u="none" strike="noStrike" cap="none" baseline="0" dirty="0" err="1" smtClean="0">
                          <a:solidFill>
                            <a:schemeClr val="tx1"/>
                          </a:solidFill>
                          <a:effectLst/>
                          <a:latin typeface="Times New Roman" panose="02020603050405020304" pitchFamily="18" charset="0"/>
                          <a:ea typeface="+mn-ea"/>
                          <a:cs typeface="Times New Roman" panose="02020603050405020304" pitchFamily="18" charset="0"/>
                          <a:sym typeface="Arial"/>
                          <a:rtl val="0"/>
                        </a:rPr>
                        <a:t>Болтарди</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Общая площадь опыта - 3 га.</a:t>
                      </a:r>
                    </a:p>
                    <a:p>
                      <a:pPr algn="just">
                        <a:lnSpc>
                          <a:spcPct val="150000"/>
                        </a:lnSpc>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Почва представлена черноземом оподзоленным тяжелосуглинистым, с содержанием гумуса 10,2%, Р</a:t>
                      </a:r>
                      <a:r>
                        <a:rPr lang="ru-RU" sz="1600" b="0" i="0" u="none" strike="noStrike" cap="none" baseline="-2500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2</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O</a:t>
                      </a:r>
                      <a:r>
                        <a:rPr lang="ru-RU" sz="1600" b="0" i="0" u="none" strike="noStrike" cap="none" baseline="-2500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5</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- 6,9 мг-</a:t>
                      </a:r>
                      <a:r>
                        <a:rPr lang="ru-RU" sz="1600" b="0" i="0" u="none" strike="noStrike" cap="none" baseline="0" dirty="0" err="1" smtClean="0">
                          <a:solidFill>
                            <a:schemeClr val="tx1"/>
                          </a:solidFill>
                          <a:effectLst/>
                          <a:latin typeface="Times New Roman" panose="02020603050405020304" pitchFamily="18" charset="0"/>
                          <a:ea typeface="+mn-ea"/>
                          <a:cs typeface="Times New Roman" panose="02020603050405020304" pitchFamily="18" charset="0"/>
                          <a:sym typeface="Arial"/>
                          <a:rtl val="0"/>
                        </a:rPr>
                        <a:t>экв</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/100 г почвы, К</a:t>
                      </a:r>
                      <a:r>
                        <a:rPr lang="ru-RU" sz="1600" b="0" i="0" u="none" strike="noStrike" cap="none" baseline="-2500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2</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O - 13,1 мг-</a:t>
                      </a:r>
                      <a:r>
                        <a:rPr lang="ru-RU" sz="1600" b="0" i="0" u="none" strike="noStrike" cap="none" baseline="0" dirty="0" err="1" smtClean="0">
                          <a:solidFill>
                            <a:schemeClr val="tx1"/>
                          </a:solidFill>
                          <a:effectLst/>
                          <a:latin typeface="Times New Roman" panose="02020603050405020304" pitchFamily="18" charset="0"/>
                          <a:ea typeface="+mn-ea"/>
                          <a:cs typeface="Times New Roman" panose="02020603050405020304" pitchFamily="18" charset="0"/>
                          <a:sym typeface="Arial"/>
                          <a:rtl val="0"/>
                        </a:rPr>
                        <a:t>экв</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/100 г почвы, со степенью насыщенности основаниями (V)=83,4% и суммой поглощенных оснований (S)=32,2 мг-</a:t>
                      </a:r>
                      <a:r>
                        <a:rPr lang="ru-RU" sz="1600" b="0" i="0" u="none" strike="noStrike" cap="none" baseline="0" dirty="0" err="1" smtClean="0">
                          <a:solidFill>
                            <a:schemeClr val="tx1"/>
                          </a:solidFill>
                          <a:effectLst/>
                          <a:latin typeface="Times New Roman" panose="02020603050405020304" pitchFamily="18" charset="0"/>
                          <a:ea typeface="+mn-ea"/>
                          <a:cs typeface="Times New Roman" panose="02020603050405020304" pitchFamily="18" charset="0"/>
                          <a:sym typeface="Arial"/>
                          <a:rtl val="0"/>
                        </a:rPr>
                        <a:t>экв</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/100 г почвы, рН 5,4. В процессе опытов проводились:</a:t>
                      </a:r>
                    </a:p>
                    <a:p>
                      <a:pPr marL="342900" indent="-342900" algn="just">
                        <a:lnSpc>
                          <a:spcPct val="150000"/>
                        </a:lnSpc>
                        <a:buFont typeface="+mj-lt"/>
                        <a:buAutoNum type="arabicPeriod"/>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Копка картофеля и столовых корнеплодов перед уборкой с 10 м</a:t>
                      </a:r>
                      <a:r>
                        <a:rPr lang="ru-RU" sz="1600" b="0" i="0" u="none" strike="noStrike" cap="none" baseline="3000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2</a:t>
                      </a: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 в 4-х кратной повторности (разбор клубней и корнеплодов на товарность).</a:t>
                      </a:r>
                    </a:p>
                    <a:p>
                      <a:pPr marL="342900" indent="-342900" algn="just">
                        <a:lnSpc>
                          <a:spcPct val="150000"/>
                        </a:lnSpc>
                        <a:buFont typeface="+mj-lt"/>
                        <a:buAutoNum type="arabicPeriod"/>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Учет биологического и фактического урожая.</a:t>
                      </a:r>
                    </a:p>
                    <a:p>
                      <a:pPr marL="342900" indent="-342900" algn="just">
                        <a:lnSpc>
                          <a:spcPct val="150000"/>
                        </a:lnSpc>
                        <a:buFont typeface="+mj-lt"/>
                        <a:buAutoNum type="arabicPeriod"/>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Отбор растительных проб и их биохимический анализ.</a:t>
                      </a:r>
                    </a:p>
                    <a:p>
                      <a:pPr marL="342900" indent="-342900" algn="just">
                        <a:lnSpc>
                          <a:spcPct val="150000"/>
                        </a:lnSpc>
                        <a:buFont typeface="+mj-lt"/>
                        <a:buAutoNum type="arabicPeriod"/>
                      </a:pPr>
                      <a:r>
                        <a:rPr lang="ru-RU" sz="1600" b="0" i="0" u="none" strike="noStrike" cap="none" baseline="0" dirty="0" smtClean="0">
                          <a:solidFill>
                            <a:schemeClr val="tx1"/>
                          </a:solidFill>
                          <a:effectLst/>
                          <a:latin typeface="Times New Roman" panose="02020603050405020304" pitchFamily="18" charset="0"/>
                          <a:ea typeface="+mn-ea"/>
                          <a:cs typeface="Times New Roman" panose="02020603050405020304" pitchFamily="18" charset="0"/>
                          <a:sym typeface="Arial"/>
                          <a:rtl val="0"/>
                        </a:rPr>
                        <a:t>Анализ полученных результатов.</a:t>
                      </a:r>
                      <a:endParaRPr lang="ru-RU" sz="1600" b="0" i="0" u="none" strike="noStrike" cap="none" baseline="0" dirty="0">
                        <a:solidFill>
                          <a:schemeClr val="tx1"/>
                        </a:solidFill>
                        <a:effectLst/>
                        <a:latin typeface="Times New Roman" panose="02020603050405020304" pitchFamily="18" charset="0"/>
                        <a:ea typeface="+mn-ea"/>
                        <a:cs typeface="Times New Roman" panose="02020603050405020304" pitchFamily="18" charset="0"/>
                        <a:sym typeface="Arial"/>
                        <a:rtl val="0"/>
                      </a:endParaRPr>
                    </a:p>
                  </a:txBody>
                  <a:tcPr marL="114300" marR="114300" marT="0" marB="0">
                    <a:lnL>
                      <a:noFill/>
                    </a:lnL>
                    <a:lnR>
                      <a:noFill/>
                    </a:lnR>
                    <a:lnT>
                      <a:noFill/>
                    </a:lnT>
                    <a:lnB>
                      <a:noFill/>
                    </a:lnB>
                  </a:tcPr>
                </a:tc>
                <a:extLst>
                  <a:ext uri="{0D108BD9-81ED-4DB2-BD59-A6C34878D82A}">
                    <a16:rowId xmlns:a16="http://schemas.microsoft.com/office/drawing/2014/main" val="936713124"/>
                  </a:ext>
                </a:extLst>
              </a:tr>
            </a:tbl>
          </a:graphicData>
        </a:graphic>
      </p:graphicFrame>
    </p:spTree>
    <p:extLst>
      <p:ext uri="{BB962C8B-B14F-4D97-AF65-F5344CB8AC3E}">
        <p14:creationId xmlns:p14="http://schemas.microsoft.com/office/powerpoint/2010/main" val="14769644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Заголовок 1"/>
          <p:cNvSpPr txBox="1">
            <a:spLocks/>
          </p:cNvSpPr>
          <p:nvPr/>
        </p:nvSpPr>
        <p:spPr>
          <a:xfrm>
            <a:off x="537328" y="1049804"/>
            <a:ext cx="7786541" cy="529568"/>
          </a:xfrm>
          <a:prstGeom prst="rect">
            <a:avLst/>
          </a:prstGeom>
        </p:spPr>
        <p:txBody>
          <a:bodyPr vert="horz" lIns="68580" tIns="34290" rIns="68580" bIns="3429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ru-RU" sz="1400" b="1"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8" name="Прямоугольник 17">
            <a:extLst>
              <a:ext uri="{FF2B5EF4-FFF2-40B4-BE49-F238E27FC236}">
                <a16:creationId xmlns:a16="http://schemas.microsoft.com/office/drawing/2014/main" id="{89B07B76-6E6D-8B40-BC5A-D5CFCCB9A3E7}"/>
              </a:ext>
            </a:extLst>
          </p:cNvPr>
          <p:cNvSpPr/>
          <p:nvPr/>
        </p:nvSpPr>
        <p:spPr>
          <a:xfrm>
            <a:off x="7192486" y="241286"/>
            <a:ext cx="1781832" cy="784830"/>
          </a:xfrm>
          <a:prstGeom prst="rect">
            <a:avLst/>
          </a:prstGeom>
        </p:spPr>
        <p:txBody>
          <a:bodyPr wrap="square">
            <a:spAutoFit/>
          </a:bodyPr>
          <a:lstStyle/>
          <a:p>
            <a:pPr marL="539750"/>
            <a:r>
              <a:rPr lang="ru-RU" sz="900" b="1" dirty="0" smtClean="0">
                <a:solidFill>
                  <a:srgbClr val="009193"/>
                </a:solidFill>
                <a:latin typeface="Times New Roman" panose="02020603050405020304" pitchFamily="18" charset="0"/>
                <a:ea typeface="Calibri" panose="020F0502020204030204" pitchFamily="34" charset="0"/>
                <a:cs typeface="Times New Roman" panose="02020603050405020304" pitchFamily="18" charset="0"/>
              </a:rPr>
              <a:t>ФГБОУ ВО «Уральский</a:t>
            </a:r>
            <a:endParaRPr lang="ru-RU" sz="900" b="1" dirty="0">
              <a:solidFill>
                <a:srgbClr val="009193"/>
              </a:solidFill>
              <a:latin typeface="Times New Roman" panose="02020603050405020304" pitchFamily="18" charset="0"/>
              <a:ea typeface="Calibri" panose="020F0502020204030204" pitchFamily="34" charset="0"/>
              <a:cs typeface="Times New Roman" panose="02020603050405020304" pitchFamily="18" charset="0"/>
            </a:endParaRP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г</a:t>
            </a:r>
            <a:r>
              <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осударственный</a:t>
            </a: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аграрный</a:t>
            </a:r>
          </a:p>
          <a:p>
            <a:pPr marL="539750"/>
            <a:r>
              <a:rPr lang="ru-RU" sz="900" b="1" dirty="0" smtClean="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Университет»</a:t>
            </a:r>
            <a:endPar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endParaRPr>
          </a:p>
        </p:txBody>
      </p:sp>
      <p:pic>
        <p:nvPicPr>
          <p:cNvPr id="19" name="Рисунок 18"/>
          <p:cNvPicPr/>
          <p:nvPr/>
        </p:nvPicPr>
        <p:blipFill>
          <a:blip r:embed="rId3" cstate="print">
            <a:extLst>
              <a:ext uri="{28A0092B-C50C-407E-A947-70E740481C1C}">
                <a14:useLocalDpi xmlns:a14="http://schemas.microsoft.com/office/drawing/2010/main" val="0"/>
              </a:ext>
            </a:extLst>
          </a:blip>
          <a:stretch>
            <a:fillRect/>
          </a:stretch>
        </p:blipFill>
        <p:spPr>
          <a:xfrm>
            <a:off x="7284875" y="323887"/>
            <a:ext cx="445105" cy="518658"/>
          </a:xfrm>
          <a:prstGeom prst="rect">
            <a:avLst/>
          </a:prstGeom>
        </p:spPr>
      </p:pic>
      <p:sp>
        <p:nvSpPr>
          <p:cNvPr id="2" name="Заголовок 1"/>
          <p:cNvSpPr>
            <a:spLocks noGrp="1"/>
          </p:cNvSpPr>
          <p:nvPr>
            <p:ph type="title"/>
          </p:nvPr>
        </p:nvSpPr>
        <p:spPr>
          <a:xfrm>
            <a:off x="430097" y="1266825"/>
            <a:ext cx="8392801" cy="1238250"/>
          </a:xfrm>
        </p:spPr>
        <p:txBody>
          <a:bodyPr/>
          <a:lstStyle/>
          <a:p>
            <a:pPr algn="just">
              <a:lnSpc>
                <a:spcPct val="150000"/>
              </a:lnSpc>
            </a:pPr>
            <a:r>
              <a:rPr lang="ru-RU" sz="1600" dirty="0" smtClean="0">
                <a:latin typeface="Times New Roman" panose="02020603050405020304" pitchFamily="18" charset="0"/>
                <a:cs typeface="Times New Roman" panose="02020603050405020304" pitchFamily="18" charset="0"/>
              </a:rPr>
              <a:t>     Исследованиями </a:t>
            </a:r>
            <a:r>
              <a:rPr lang="ru-RU" sz="1600" dirty="0">
                <a:latin typeface="Times New Roman" panose="02020603050405020304" pitchFamily="18" charset="0"/>
                <a:cs typeface="Times New Roman" panose="02020603050405020304" pitchFamily="18" charset="0"/>
              </a:rPr>
              <a:t>установлено, что урожайность картофеля сорт </a:t>
            </a:r>
            <a:r>
              <a:rPr lang="ru-RU" sz="1600" dirty="0" err="1">
                <a:latin typeface="Times New Roman" panose="02020603050405020304" pitchFamily="18" charset="0"/>
                <a:cs typeface="Times New Roman" panose="02020603050405020304" pitchFamily="18" charset="0"/>
              </a:rPr>
              <a:t>Розара</a:t>
            </a:r>
            <a:r>
              <a:rPr lang="ru-RU" sz="1600" dirty="0">
                <a:latin typeface="Times New Roman" panose="02020603050405020304" pitchFamily="18" charset="0"/>
                <a:cs typeface="Times New Roman" panose="02020603050405020304" pitchFamily="18" charset="0"/>
              </a:rPr>
              <a:t> в опыте №1 по вариантам (табл.2) находилась в пределах от 43,4 до 44,8 т/га, причем разница между вариантами была незначительной. Прибавка в опытных вариантах по сравнению с контролем составила 0,7-1,4 т/га или 2-3% и находилась в пределах ошибки </a:t>
            </a:r>
            <a:r>
              <a:rPr lang="ru-RU" sz="1600" dirty="0" smtClean="0">
                <a:latin typeface="Times New Roman" panose="02020603050405020304" pitchFamily="18" charset="0"/>
                <a:cs typeface="Times New Roman" panose="02020603050405020304" pitchFamily="18" charset="0"/>
              </a:rPr>
              <a:t>опыта. </a:t>
            </a:r>
            <a:endParaRPr lang="ru-RU" dirty="0"/>
          </a:p>
        </p:txBody>
      </p:sp>
      <p:graphicFrame>
        <p:nvGraphicFramePr>
          <p:cNvPr id="5" name="Объект 4"/>
          <p:cNvGraphicFramePr>
            <a:graphicFrameLocks noGrp="1"/>
          </p:cNvGraphicFramePr>
          <p:nvPr>
            <p:ph idx="1"/>
          </p:nvPr>
        </p:nvGraphicFramePr>
        <p:xfrm>
          <a:off x="670679" y="2893544"/>
          <a:ext cx="7958970" cy="3021480"/>
        </p:xfrm>
        <a:graphic>
          <a:graphicData uri="http://schemas.openxmlformats.org/drawingml/2006/table">
            <a:tbl>
              <a:tblPr firstRow="1" firstCol="1" bandRow="1"/>
              <a:tblGrid>
                <a:gridCol w="1148596">
                  <a:extLst>
                    <a:ext uri="{9D8B030D-6E8A-4147-A177-3AD203B41FA5}">
                      <a16:colId xmlns:a16="http://schemas.microsoft.com/office/drawing/2014/main" val="1588109802"/>
                    </a:ext>
                  </a:extLst>
                </a:gridCol>
                <a:gridCol w="2034992">
                  <a:extLst>
                    <a:ext uri="{9D8B030D-6E8A-4147-A177-3AD203B41FA5}">
                      <a16:colId xmlns:a16="http://schemas.microsoft.com/office/drawing/2014/main" val="2902939684"/>
                    </a:ext>
                  </a:extLst>
                </a:gridCol>
                <a:gridCol w="1591794">
                  <a:extLst>
                    <a:ext uri="{9D8B030D-6E8A-4147-A177-3AD203B41FA5}">
                      <a16:colId xmlns:a16="http://schemas.microsoft.com/office/drawing/2014/main" val="3322294995"/>
                    </a:ext>
                  </a:extLst>
                </a:gridCol>
                <a:gridCol w="1591794">
                  <a:extLst>
                    <a:ext uri="{9D8B030D-6E8A-4147-A177-3AD203B41FA5}">
                      <a16:colId xmlns:a16="http://schemas.microsoft.com/office/drawing/2014/main" val="2533403419"/>
                    </a:ext>
                  </a:extLst>
                </a:gridCol>
                <a:gridCol w="1591794">
                  <a:extLst>
                    <a:ext uri="{9D8B030D-6E8A-4147-A177-3AD203B41FA5}">
                      <a16:colId xmlns:a16="http://schemas.microsoft.com/office/drawing/2014/main" val="550814235"/>
                    </a:ext>
                  </a:extLst>
                </a:gridCol>
              </a:tblGrid>
              <a:tr h="377685">
                <a:tc gridSpan="5">
                  <a:txBody>
                    <a:bodyPr/>
                    <a:lstStyle/>
                    <a:p>
                      <a:pPr algn="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Таблица 2</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665531822"/>
                  </a:ext>
                </a:extLst>
              </a:tr>
              <a:tr h="377685">
                <a:tc gridSpan="5">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Влияние диатомита на урожайность клубней картофеля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56614120"/>
                  </a:ext>
                </a:extLst>
              </a:tr>
              <a:tr h="377685">
                <a:tc rowSpan="2">
                  <a:txBody>
                    <a:bodyPr/>
                    <a:lstStyle/>
                    <a:p>
                      <a:pPr algn="ctr">
                        <a:lnSpc>
                          <a:spcPct val="107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 п/п</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Вариант</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Урожайность, т/га</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Прибавка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extLst>
                  <a:ext uri="{0D108BD9-81ED-4DB2-BD59-A6C34878D82A}">
                    <a16:rowId xmlns:a16="http://schemas.microsoft.com/office/drawing/2014/main" val="1262739441"/>
                  </a:ext>
                </a:extLst>
              </a:tr>
              <a:tr h="377685">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т/га</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32015448"/>
                  </a:ext>
                </a:extLst>
              </a:tr>
              <a:tr h="377685">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Фон N</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Р</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К</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43,4</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100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98153701"/>
                  </a:ext>
                </a:extLst>
              </a:tr>
              <a:tr h="377685">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Фон+диатомит 2 т/га</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44,1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0,7</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102</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24093131"/>
                  </a:ext>
                </a:extLst>
              </a:tr>
              <a:tr h="377685">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33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Фон+диатомит 4 т/га</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44,8</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103</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17436451"/>
                  </a:ext>
                </a:extLst>
              </a:tr>
              <a:tr h="377685">
                <a:tc>
                  <a:txBody>
                    <a:bodyPr/>
                    <a:lstStyle/>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НСР</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05</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4,9</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70556867"/>
                  </a:ext>
                </a:extLst>
              </a:tr>
            </a:tbl>
          </a:graphicData>
        </a:graphic>
      </p:graphicFrame>
    </p:spTree>
    <p:extLst>
      <p:ext uri="{BB962C8B-B14F-4D97-AF65-F5344CB8AC3E}">
        <p14:creationId xmlns:p14="http://schemas.microsoft.com/office/powerpoint/2010/main" val="20851390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Заголовок 1"/>
          <p:cNvSpPr txBox="1">
            <a:spLocks/>
          </p:cNvSpPr>
          <p:nvPr/>
        </p:nvSpPr>
        <p:spPr>
          <a:xfrm>
            <a:off x="537328" y="1049804"/>
            <a:ext cx="7786541" cy="529568"/>
          </a:xfrm>
          <a:prstGeom prst="rect">
            <a:avLst/>
          </a:prstGeom>
        </p:spPr>
        <p:txBody>
          <a:bodyPr vert="horz" lIns="68580" tIns="34290" rIns="68580" bIns="3429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ru-RU" sz="1400" b="1"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8" name="Прямоугольник 17">
            <a:extLst>
              <a:ext uri="{FF2B5EF4-FFF2-40B4-BE49-F238E27FC236}">
                <a16:creationId xmlns:a16="http://schemas.microsoft.com/office/drawing/2014/main" id="{89B07B76-6E6D-8B40-BC5A-D5CFCCB9A3E7}"/>
              </a:ext>
            </a:extLst>
          </p:cNvPr>
          <p:cNvSpPr/>
          <p:nvPr/>
        </p:nvSpPr>
        <p:spPr>
          <a:xfrm>
            <a:off x="7192486" y="241286"/>
            <a:ext cx="1781832" cy="784830"/>
          </a:xfrm>
          <a:prstGeom prst="rect">
            <a:avLst/>
          </a:prstGeom>
        </p:spPr>
        <p:txBody>
          <a:bodyPr wrap="square">
            <a:spAutoFit/>
          </a:bodyPr>
          <a:lstStyle/>
          <a:p>
            <a:pPr marL="539750"/>
            <a:r>
              <a:rPr lang="ru-RU" sz="900" b="1" dirty="0" smtClean="0">
                <a:solidFill>
                  <a:srgbClr val="009193"/>
                </a:solidFill>
                <a:latin typeface="Times New Roman" panose="02020603050405020304" pitchFamily="18" charset="0"/>
                <a:ea typeface="Calibri" panose="020F0502020204030204" pitchFamily="34" charset="0"/>
                <a:cs typeface="Times New Roman" panose="02020603050405020304" pitchFamily="18" charset="0"/>
              </a:rPr>
              <a:t>ФГБОУ ВО «Уральский</a:t>
            </a:r>
            <a:endParaRPr lang="ru-RU" sz="900" b="1" dirty="0">
              <a:solidFill>
                <a:srgbClr val="009193"/>
              </a:solidFill>
              <a:latin typeface="Times New Roman" panose="02020603050405020304" pitchFamily="18" charset="0"/>
              <a:ea typeface="Calibri" panose="020F0502020204030204" pitchFamily="34" charset="0"/>
              <a:cs typeface="Times New Roman" panose="02020603050405020304" pitchFamily="18" charset="0"/>
            </a:endParaRP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г</a:t>
            </a:r>
            <a:r>
              <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осударственный</a:t>
            </a:r>
          </a:p>
          <a:p>
            <a:pPr marL="539750"/>
            <a:r>
              <a:rPr lang="ru-RU" sz="900" b="1" dirty="0">
                <a:solidFill>
                  <a:srgbClr val="009193"/>
                </a:solidFill>
                <a:latin typeface="Times New Roman" panose="02020603050405020304" pitchFamily="18" charset="0"/>
                <a:ea typeface="Arial" panose="020B0604020202020204" pitchFamily="34" charset="0"/>
                <a:cs typeface="Times New Roman" panose="02020603050405020304" pitchFamily="18" charset="0"/>
              </a:rPr>
              <a:t>аграрный</a:t>
            </a:r>
          </a:p>
          <a:p>
            <a:pPr marL="539750"/>
            <a:r>
              <a:rPr lang="ru-RU" sz="900" b="1" dirty="0" smtClean="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rPr>
              <a:t>Университет»</a:t>
            </a:r>
            <a:endParaRPr lang="ru-RU" sz="900" b="1" dirty="0">
              <a:solidFill>
                <a:srgbClr val="009193"/>
              </a:solidFill>
              <a:effectLst/>
              <a:latin typeface="Times New Roman" panose="02020603050405020304" pitchFamily="18" charset="0"/>
              <a:ea typeface="Arial" panose="020B0604020202020204" pitchFamily="34" charset="0"/>
              <a:cs typeface="Times New Roman" panose="02020603050405020304" pitchFamily="18" charset="0"/>
            </a:endParaRPr>
          </a:p>
        </p:txBody>
      </p:sp>
      <p:pic>
        <p:nvPicPr>
          <p:cNvPr id="19" name="Рисунок 18"/>
          <p:cNvPicPr/>
          <p:nvPr/>
        </p:nvPicPr>
        <p:blipFill>
          <a:blip r:embed="rId3" cstate="print">
            <a:extLst>
              <a:ext uri="{28A0092B-C50C-407E-A947-70E740481C1C}">
                <a14:useLocalDpi xmlns:a14="http://schemas.microsoft.com/office/drawing/2010/main" val="0"/>
              </a:ext>
            </a:extLst>
          </a:blip>
          <a:stretch>
            <a:fillRect/>
          </a:stretch>
        </p:blipFill>
        <p:spPr>
          <a:xfrm>
            <a:off x="7284875" y="323887"/>
            <a:ext cx="445105" cy="518658"/>
          </a:xfrm>
          <a:prstGeom prst="rect">
            <a:avLst/>
          </a:prstGeom>
        </p:spPr>
      </p:pic>
      <p:sp>
        <p:nvSpPr>
          <p:cNvPr id="2" name="Заголовок 1"/>
          <p:cNvSpPr>
            <a:spLocks noGrp="1"/>
          </p:cNvSpPr>
          <p:nvPr>
            <p:ph type="title"/>
          </p:nvPr>
        </p:nvSpPr>
        <p:spPr>
          <a:xfrm>
            <a:off x="430097" y="995626"/>
            <a:ext cx="8392801" cy="1580997"/>
          </a:xfrm>
        </p:spPr>
        <p:txBody>
          <a:bodyPr/>
          <a:lstStyle/>
          <a:p>
            <a:pPr algn="just">
              <a:lnSpc>
                <a:spcPct val="150000"/>
              </a:lnSpc>
            </a:pPr>
            <a:r>
              <a:rPr lang="ru-RU" sz="1600" dirty="0" smtClean="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Исследованиями установлено, что масса клубней с одного растения картофеля сорта </a:t>
            </a:r>
            <a:r>
              <a:rPr lang="ru-RU" sz="1600" dirty="0" err="1">
                <a:latin typeface="Times New Roman" panose="02020603050405020304" pitchFamily="18" charset="0"/>
                <a:cs typeface="Times New Roman" panose="02020603050405020304" pitchFamily="18" charset="0"/>
              </a:rPr>
              <a:t>Розара</a:t>
            </a:r>
            <a:r>
              <a:rPr lang="ru-RU" sz="1600" dirty="0">
                <a:latin typeface="Times New Roman" panose="02020603050405020304" pitchFamily="18" charset="0"/>
                <a:cs typeface="Times New Roman" panose="02020603050405020304" pitchFamily="18" charset="0"/>
              </a:rPr>
              <a:t> составляла от 1,24 до 1,28 кг с незначительным повышением данного показателя на опытных вариантах с применением диатомита (табл.3</a:t>
            </a:r>
            <a:r>
              <a:rPr lang="ru-RU" sz="1600" dirty="0" smtClean="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854556946"/>
              </p:ext>
            </p:extLst>
          </p:nvPr>
        </p:nvGraphicFramePr>
        <p:xfrm>
          <a:off x="628651" y="2630803"/>
          <a:ext cx="8077198" cy="3017525"/>
        </p:xfrm>
        <a:graphic>
          <a:graphicData uri="http://schemas.openxmlformats.org/drawingml/2006/table">
            <a:tbl>
              <a:tblPr firstRow="1" firstCol="1" bandRow="1"/>
              <a:tblGrid>
                <a:gridCol w="641366">
                  <a:extLst>
                    <a:ext uri="{9D8B030D-6E8A-4147-A177-3AD203B41FA5}">
                      <a16:colId xmlns:a16="http://schemas.microsoft.com/office/drawing/2014/main" val="3340728914"/>
                    </a:ext>
                  </a:extLst>
                </a:gridCol>
                <a:gridCol w="2264821">
                  <a:extLst>
                    <a:ext uri="{9D8B030D-6E8A-4147-A177-3AD203B41FA5}">
                      <a16:colId xmlns:a16="http://schemas.microsoft.com/office/drawing/2014/main" val="1213644087"/>
                    </a:ext>
                  </a:extLst>
                </a:gridCol>
                <a:gridCol w="1673563">
                  <a:extLst>
                    <a:ext uri="{9D8B030D-6E8A-4147-A177-3AD203B41FA5}">
                      <a16:colId xmlns:a16="http://schemas.microsoft.com/office/drawing/2014/main" val="2352146517"/>
                    </a:ext>
                  </a:extLst>
                </a:gridCol>
                <a:gridCol w="1242647">
                  <a:extLst>
                    <a:ext uri="{9D8B030D-6E8A-4147-A177-3AD203B41FA5}">
                      <a16:colId xmlns:a16="http://schemas.microsoft.com/office/drawing/2014/main" val="1565172754"/>
                    </a:ext>
                  </a:extLst>
                </a:gridCol>
                <a:gridCol w="1162476">
                  <a:extLst>
                    <a:ext uri="{9D8B030D-6E8A-4147-A177-3AD203B41FA5}">
                      <a16:colId xmlns:a16="http://schemas.microsoft.com/office/drawing/2014/main" val="4001305739"/>
                    </a:ext>
                  </a:extLst>
                </a:gridCol>
                <a:gridCol w="1092325">
                  <a:extLst>
                    <a:ext uri="{9D8B030D-6E8A-4147-A177-3AD203B41FA5}">
                      <a16:colId xmlns:a16="http://schemas.microsoft.com/office/drawing/2014/main" val="1180165300"/>
                    </a:ext>
                  </a:extLst>
                </a:gridCol>
              </a:tblGrid>
              <a:tr h="431075">
                <a:tc gridSpan="6">
                  <a:txBody>
                    <a:bodyPr/>
                    <a:lstStyle/>
                    <a:p>
                      <a:pPr algn="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Таблица 3</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342031008"/>
                  </a:ext>
                </a:extLst>
              </a:tr>
              <a:tr h="431075">
                <a:tc gridSpan="6">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Влияние диатомита на фракционный состав урожая клубней картофеля (по массе)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937234915"/>
                  </a:ext>
                </a:extLst>
              </a:tr>
              <a:tr h="431075">
                <a:tc>
                  <a:txBody>
                    <a:bodyPr/>
                    <a:lstStyle/>
                    <a:p>
                      <a:pPr algn="ctr">
                        <a:lnSpc>
                          <a:spcPct val="107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 п/п</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Вариант</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Масса клубней, кг/растения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3">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В т.ч., %</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183345626"/>
                  </a:ext>
                </a:extLst>
              </a:tr>
              <a:tr h="431075">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ru-RU"/>
                    </a:p>
                  </a:txBody>
                  <a:tcPr/>
                </a:tc>
                <a:tc vMerge="1">
                  <a:txBody>
                    <a:bodyPr/>
                    <a:lstStyle/>
                    <a:p>
                      <a:endParaRPr lang="ru-RU"/>
                    </a:p>
                  </a:txBody>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&gt;80 г</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50-80 г</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&lt;50 г</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79123034"/>
                  </a:ext>
                </a:extLst>
              </a:tr>
              <a:tr h="431075">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Фон N</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Р</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К</a:t>
                      </a:r>
                      <a:r>
                        <a:rPr lang="ru-RU" sz="1400" baseline="-25000">
                          <a:effectLst/>
                          <a:latin typeface="Times New Roman" panose="02020603050405020304" pitchFamily="18" charset="0"/>
                          <a:ea typeface="Times New Roman" panose="02020603050405020304" pitchFamily="18" charset="0"/>
                          <a:cs typeface="Times New Roman" panose="02020603050405020304" pitchFamily="18" charset="0"/>
                        </a:rPr>
                        <a:t>90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1,24</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78</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16907481"/>
                  </a:ext>
                </a:extLst>
              </a:tr>
              <a:tr h="431075">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Фон + диатомит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 т/га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1,26</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76</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51074052"/>
                  </a:ext>
                </a:extLst>
              </a:tr>
              <a:tr h="431075">
                <a:tc>
                  <a:txBody>
                    <a:bodyPr/>
                    <a:lstStyle/>
                    <a:p>
                      <a:pPr algn="ct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33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Фон + диатомит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4 т/га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1.28</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82</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8</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24099068"/>
                  </a:ext>
                </a:extLst>
              </a:tr>
            </a:tbl>
          </a:graphicData>
        </a:graphic>
      </p:graphicFrame>
    </p:spTree>
    <p:extLst>
      <p:ext uri="{BB962C8B-B14F-4D97-AF65-F5344CB8AC3E}">
        <p14:creationId xmlns:p14="http://schemas.microsoft.com/office/powerpoint/2010/main" val="12500932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3027</TotalTime>
  <Words>3331</Words>
  <Application>Microsoft Office PowerPoint</Application>
  <PresentationFormat>Экран (4:3)</PresentationFormat>
  <Paragraphs>700</Paragraphs>
  <Slides>24</Slides>
  <Notes>23</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24</vt:i4>
      </vt:variant>
    </vt:vector>
  </HeadingPairs>
  <TitlesOfParts>
    <vt:vector size="28" baseType="lpstr">
      <vt:lpstr>Calibri</vt:lpstr>
      <vt:lpstr>Arial</vt:lpstr>
      <vt:lpstr>Times New Roman</vt:lpstr>
      <vt:lpstr>Office Theme</vt:lpstr>
      <vt:lpstr>Презентация PowerPoint</vt:lpstr>
      <vt:lpstr>   В таблице 1 приведены результаты приближенно-количественного спектрального анализа проб диатомита, использованного в опытах. </vt:lpstr>
      <vt:lpstr>Презентация PowerPoint</vt:lpstr>
      <vt:lpstr>Презентация PowerPoint</vt:lpstr>
      <vt:lpstr>Презентация PowerPoint</vt:lpstr>
      <vt:lpstr>Презентация PowerPoint</vt:lpstr>
      <vt:lpstr>Презентация PowerPoint</vt:lpstr>
      <vt:lpstr>     Исследованиями установлено, что урожайность картофеля сорт Розара в опыте №1 по вариантам (табл.2) находилась в пределах от 43,4 до 44,8 т/га, причем разница между вариантами была незначительной. Прибавка в опытных вариантах по сравнению с контролем составила 0,7-1,4 т/га или 2-3% и находилась в пределах ошибки опыта. </vt:lpstr>
      <vt:lpstr>     Исследованиями установлено, что масса клубней с одного растения картофеля сорта Розара составляла от 1,24 до 1,28 кг с незначительным повышением данного показателя на опытных вариантах с применением диатомита (табл.3).</vt:lpstr>
      <vt:lpstr>     В количественном отношении (табл.4) на одном растении картофеля обнаружено от 15,9 до 16,6 шт. клубней.</vt:lpstr>
      <vt:lpstr>     Опыт №2. По производственному опыту в К(Ф)X «Жигалова» Богдановичского района Свердловской области учетами установлено, что урожайность картофеля сорт Ред Скарлет находилась в пределах от 51,3 до 57,8 т/га (табл.5) и была выше на вариантах с применением диатомита на 2,9-6,5 т/га или на 6-13%, причем на варианте с дозой диатомита 4 т/га разница по сравнению с контролем была существенной.       По результатам производственного опыта наблюдалась положительная тенденция в увеличении продуктивности картофеля особенно при внесении 4 т/га диатомита</vt:lpstr>
      <vt:lpstr>     Такая же тенденция отмечена и по содержанию крахмала, которое варьировало от 17,9 до 18,2% с незначительным повышением на вариантах с диатомитом.</vt:lpstr>
      <vt:lpstr>    По опыту - влияние диатомита Камышловского месторождения на уровень и качество урожая белокочанной капусты установлено, что урожайность белокочанной капусты (табл.7) в опыте составляла от 69,3 до 80,6 т/га, причем на вариантах с различными дозами диатомита она была выше по сравнению с контролем на 6,8-11,3%, что при НСР05=6,43 т/га математически достоверно.   Товарность кочанов находилась в пределах от 94 до 95% и не зависела от дозы внесения диатомита. Однако количество крупных кочанов на вариантах с применением диатомита имело тенденцию к увеличению.</vt:lpstr>
      <vt:lpstr>     По результатам исследований установлено (табл.8), что содержание сахара по вариантам колебалось от 5,14 до 5,2% с незначительным повышением его на вариантах с диатомитом.</vt:lpstr>
      <vt:lpstr>     Учеты урожайности картофеля в опыте №3 в Белоярском районе показали (табл.9), что данный показатель по вариантам находился в пределах от 39,5 до 47,2 т/га, причем на опытных вариантах был выше по сравнению с контролем на 4,4-7,7 т/га или на 11-19%.</vt:lpstr>
      <vt:lpstr>     По результатам 3-х месячного хранения картофеля установлено (табл.10), что на всех вариантах естественная убыль не превышала норму естественной убыли для холодной зоны и хранилищ без искусственного охлаждения и варьировала от 2,6 до 2,9%.</vt:lpstr>
      <vt:lpstr>     По данным проведенных исследований урожайность столовой моркови (табл.11) была выше на вариантах с применением диатомита по сравнению с контролем на 2,8-6,1 т/га или на 6-13%, причем на варианте с дозой диатомита 4 т/га при НСР05=5,2 т/га разница была существенной.</vt:lpstr>
      <vt:lpstr>     По результатам хранения корнеплодов моркови (табл.12) в течение 3-х месяцев установлено, что товарных корнеплодов на опытных вариантах было на 2-3% больше по сравнению с контролем. Такая же тенденция обнаружена и по количеству механически поврежденных, что в конечном итоге связано с лучшим вызреванием корнеплодов на опытных вариантах. При учете урожая было отмечено, что корнеплоды на опытных вариантах имели более плотную кожуру, что не могло не сказаться на их сохранности. Так, механически поврежденных на контрольном варианте было больше по сравнению с опытными вариантами на 0,5-0,8%, что является незначительной разницей. Количество дуплистых и уродливых корнеплодов находилось в пределах от 1,0 до 1,4%, причем на опытных вариантах данный показатель был ниже по сравнению с контролем на 0,3 -0,4%, что объясняется более благоприятными почвенными условиями на вариантах с диатомитом. Более дружное и раннее созревание корнеплодов объясняет снижение дряблых и подвяленных корнеплодов на опытных вариантах по сравнению с контролем на 0,5%. Урожайность столовой свеклы (табл.13) по вариантам варьировала от 36,4 до 42 т/га, причем на опытных вариантах она была выше по сравнению с контролем на 1,7-5,6 т/га или на 5-15%. Следует отметить, что вариант с дозой диатомита 4 т/га показал наивысший результат, который по данным статистики был существенно выше. Наряду с повышением урожайности на опытных вариантах наметилась положительная тенденция по выходу товарных корнеплодов свеклы на участках с применением диатомита.</vt:lpstr>
      <vt:lpstr>Презентация PowerPoint</vt:lpstr>
      <vt:lpstr>Презентация PowerPoint</vt:lpstr>
      <vt:lpstr>     Количество дуплистых и уродливых корнеплодов незначительно снижалось на опытных вариантах, что объясняется более благоприятными почвенными условиями на вариантах с применением диатомита. Такая же тенденция отмечена и при подсчете дряблых и подвяленных корнеплодов.</vt:lpstr>
      <vt:lpstr>     Следует отметить, что на вариантах с различными дозами диатомита практически отсутствовали корнеплоды, пораженные мокрой и бактериальной гнилями. По остальным показателям (альтернариозная и сухая гнили) значительных различий по вариантам отмечено не было. Таким образом, наметилась общая тенденция повышения сохранности у корнеплодов столовой свеклы при применении диатомита по предложенному способу. По результатам исследований установлено, что содержание сухого вещества в корнеплодах моркови (табл.15) в зависимости от различных доз внесения диатомита варьировало от 14 до 14,6% и повышение было 0,4-0,6%.</vt:lpstr>
      <vt:lpstr>Презентация PowerPoint</vt:lpstr>
      <vt:lpstr>   Благодарю за внимание!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Ирина Смирнова</dc:creator>
  <cp:lastModifiedBy>user</cp:lastModifiedBy>
  <cp:revision>148</cp:revision>
  <cp:lastPrinted>2022-10-19T05:34:23Z</cp:lastPrinted>
  <dcterms:created xsi:type="dcterms:W3CDTF">2020-12-13T16:22:27Z</dcterms:created>
  <dcterms:modified xsi:type="dcterms:W3CDTF">2022-10-19T06:28:34Z</dcterms:modified>
</cp:coreProperties>
</file>