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82" r:id="rId5"/>
    <p:sldId id="283" r:id="rId6"/>
    <p:sldId id="284" r:id="rId7"/>
    <p:sldId id="285" r:id="rId8"/>
    <p:sldId id="286" r:id="rId9"/>
    <p:sldId id="301" r:id="rId10"/>
    <p:sldId id="288" r:id="rId11"/>
    <p:sldId id="302" r:id="rId12"/>
    <p:sldId id="289" r:id="rId13"/>
    <p:sldId id="290" r:id="rId14"/>
    <p:sldId id="291" r:id="rId15"/>
    <p:sldId id="298" r:id="rId16"/>
    <p:sldId id="297" r:id="rId17"/>
    <p:sldId id="300" r:id="rId18"/>
    <p:sldId id="296" r:id="rId19"/>
    <p:sldId id="299" r:id="rId20"/>
    <p:sldId id="287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Среднесуточный удой, кг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7"/>
                <c:pt idx="0">
                  <c:v>1 опытная</c:v>
                </c:pt>
                <c:pt idx="3">
                  <c:v>2 опытная</c:v>
                </c:pt>
                <c:pt idx="6">
                  <c:v>Контрольная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10.9</c:v>
                </c:pt>
                <c:pt idx="1">
                  <c:v>12.4</c:v>
                </c:pt>
                <c:pt idx="2">
                  <c:v>14.7</c:v>
                </c:pt>
                <c:pt idx="3">
                  <c:v>10.7</c:v>
                </c:pt>
                <c:pt idx="4">
                  <c:v>12.4</c:v>
                </c:pt>
                <c:pt idx="5">
                  <c:v>14.1</c:v>
                </c:pt>
                <c:pt idx="6">
                  <c:v>10.8</c:v>
                </c:pt>
                <c:pt idx="7">
                  <c:v>11.7</c:v>
                </c:pt>
                <c:pt idx="8">
                  <c:v>12.1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1837704"/>
        <c:axId val="421838096"/>
        <c:axId val="0"/>
      </c:bar3DChart>
      <c:catAx>
        <c:axId val="421837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1838096"/>
        <c:crosses val="autoZero"/>
        <c:auto val="1"/>
        <c:lblAlgn val="ctr"/>
        <c:lblOffset val="100"/>
        <c:noMultiLvlLbl val="0"/>
      </c:catAx>
      <c:valAx>
        <c:axId val="421838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183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Удой за 100 дней лактации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1 Опытная группа</c:v>
                </c:pt>
                <c:pt idx="1">
                  <c:v>2 опытная группа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3334</c:v>
                </c:pt>
                <c:pt idx="1">
                  <c:v>2957</c:v>
                </c:pt>
                <c:pt idx="2">
                  <c:v>2687</c:v>
                </c:pt>
              </c:numCache>
            </c:numRef>
          </c:val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Удой за 305 дней лактации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1 Опытная группа</c:v>
                </c:pt>
                <c:pt idx="1">
                  <c:v>2 опытная группа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5904</c:v>
                </c:pt>
                <c:pt idx="1">
                  <c:v>5275</c:v>
                </c:pt>
                <c:pt idx="2">
                  <c:v>4837</c:v>
                </c:pt>
              </c:numCache>
            </c:numRef>
          </c:val>
        </c:ser>
        <c:ser>
          <c:idx val="2"/>
          <c:order val="2"/>
          <c:tx>
            <c:strRef>
              <c:f>Лист2!$A$4</c:f>
              <c:strCache>
                <c:ptCount val="1"/>
                <c:pt idx="0">
                  <c:v>Удой за лактацию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1 Опытная группа</c:v>
                </c:pt>
                <c:pt idx="1">
                  <c:v>2 опытная группа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Лист2!$B$4:$D$4</c:f>
              <c:numCache>
                <c:formatCode>General</c:formatCode>
                <c:ptCount val="3"/>
                <c:pt idx="0">
                  <c:v>6291</c:v>
                </c:pt>
                <c:pt idx="1">
                  <c:v>5686</c:v>
                </c:pt>
                <c:pt idx="2">
                  <c:v>5070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6028840"/>
        <c:axId val="426029624"/>
      </c:barChart>
      <c:catAx>
        <c:axId val="426028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029624"/>
        <c:crosses val="autoZero"/>
        <c:auto val="1"/>
        <c:lblAlgn val="ctr"/>
        <c:lblOffset val="100"/>
        <c:noMultiLvlLbl val="0"/>
      </c:catAx>
      <c:valAx>
        <c:axId val="426029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028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3CA913-563F-4A1C-BD06-E03BBC50AA4D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8B8DCA-259A-4316-974F-DB27AE16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028971"/>
          </a:xfrm>
        </p:spPr>
        <p:txBody>
          <a:bodyPr>
            <a:noAutofit/>
          </a:bodyPr>
          <a:lstStyle/>
          <a:p>
            <a:r>
              <a:rPr lang="ru-RU" sz="4400" dirty="0" smtClean="0"/>
              <a:t>Молочная продуктивность, состав и свойства молока коров при использовании диатомита в качестве кормовой добавки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3886200"/>
            <a:ext cx="5786478" cy="97156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sz="2800" dirty="0" smtClean="0">
                <a:solidFill>
                  <a:srgbClr val="002060"/>
                </a:solidFill>
              </a:rPr>
              <a:t>Доктор сельскохозяйственных наук, профессор Ольга Васильевна Горелик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Таблица 3 - Молочная продуктивность коров за лактацию, кг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4215553"/>
              </p:ext>
            </p:extLst>
          </p:nvPr>
        </p:nvGraphicFramePr>
        <p:xfrm>
          <a:off x="457200" y="1600200"/>
          <a:ext cx="811532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32"/>
                <a:gridCol w="2028832"/>
                <a:gridCol w="2028832"/>
                <a:gridCol w="2028832"/>
              </a:tblGrid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Удой за 100 дней лактации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3334±123,54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2957±72,56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2687±101,23</a:t>
                      </a:r>
                      <a:endParaRPr lang="ru-RU" dirty="0" smtClean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Удой за 305 дней лактации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5904±82,70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5275±59,40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4837±125,56</a:t>
                      </a:r>
                      <a:endParaRPr lang="ru-RU" dirty="0" smtClean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Удой за лактацию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6291±128,34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5686±69,12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5070±98,34</a:t>
                      </a:r>
                      <a:endParaRPr lang="ru-RU" dirty="0" smtClean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Дойных дней, </a:t>
                      </a:r>
                      <a:r>
                        <a:rPr lang="ru-RU" dirty="0" err="1" smtClean="0"/>
                        <a:t>дн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350,6±6,07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354±5,43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326±8,71</a:t>
                      </a:r>
                      <a:endParaRPr lang="ru-RU" dirty="0" smtClean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МДЖ,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3,93±0,003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3,87±0,002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3,79±0,002</a:t>
                      </a:r>
                      <a:endParaRPr lang="ru-RU" dirty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МДБ,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3,28±0,002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3,21±0,001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3,18±0,001</a:t>
                      </a:r>
                      <a:endParaRPr lang="ru-RU" dirty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молочного жира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247±2,36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220±2,48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192±1,53</a:t>
                      </a:r>
                      <a:endParaRPr lang="ru-RU" dirty="0"/>
                    </a:p>
                  </a:txBody>
                  <a:tcPr/>
                </a:tc>
              </a:tr>
              <a:tr h="353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молочного белка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206±3,45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183±2,06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161±2,26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/>
          <a:lstStyle/>
          <a:p>
            <a:r>
              <a:rPr lang="ru-RU" dirty="0" smtClean="0"/>
              <a:t>Молочная продуктивность коров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30030372"/>
              </p:ext>
            </p:extLst>
          </p:nvPr>
        </p:nvGraphicFramePr>
        <p:xfrm>
          <a:off x="457200" y="1052736"/>
          <a:ext cx="8219256" cy="5421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298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Таблица 4 - Физико-химические показатели молока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96029730"/>
              </p:ext>
            </p:extLst>
          </p:nvPr>
        </p:nvGraphicFramePr>
        <p:xfrm>
          <a:off x="457200" y="1417643"/>
          <a:ext cx="8115328" cy="5323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32"/>
                <a:gridCol w="2028832"/>
                <a:gridCol w="2028832"/>
                <a:gridCol w="2028832"/>
              </a:tblGrid>
              <a:tr h="697286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Сухое вещество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12,91±0,046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12,75±0,036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12,57±0,041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8,98±0,053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8,88±0,047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8,78±0,056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МДЖ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3,93±0,003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3,87±0,002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3,79±0,002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МДБ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3,28±0,002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3,21±0,001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3,18±0,001</a:t>
                      </a:r>
                      <a:endParaRPr lang="ru-RU" dirty="0"/>
                    </a:p>
                  </a:txBody>
                  <a:tcPr/>
                </a:tc>
              </a:tr>
              <a:tr h="6972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том числе: казеин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2,60±0,002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2,52±0,002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2,50±0,001</a:t>
                      </a:r>
                      <a:endParaRPr lang="ru-RU" dirty="0"/>
                    </a:p>
                  </a:txBody>
                  <a:tcPr/>
                </a:tc>
              </a:tr>
              <a:tr h="6972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Сывороточные 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0,68±0,001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0,69±0,001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0,68±0,001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Лактоза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4,67±0,002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4,68±0,001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4,67±0,002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0,76±0,001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0,76±0,002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0,73±0,001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Плотность, г/см3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1,030±0,0003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1,029±0,0002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1,029±0,0003</a:t>
                      </a:r>
                      <a:endParaRPr lang="ru-RU" dirty="0"/>
                    </a:p>
                  </a:txBody>
                  <a:tcPr/>
                </a:tc>
              </a:tr>
              <a:tr h="403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Кислотность, 0 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16,2±0,05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16,1±0,04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16,1±0,05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Таблица 5 – Санитарно-гигиенические показатели молока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24625023"/>
              </p:ext>
            </p:extLst>
          </p:nvPr>
        </p:nvGraphicFramePr>
        <p:xfrm>
          <a:off x="457200" y="1600200"/>
          <a:ext cx="8186768" cy="4829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1850792"/>
                <a:gridCol w="2046692"/>
                <a:gridCol w="2046692"/>
              </a:tblGrid>
              <a:tr h="9658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9658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Титруемая кислотность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16,2±0,05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16,1±0,04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16,1±0,05</a:t>
                      </a:r>
                      <a:endParaRPr lang="ru-RU" sz="2400" dirty="0"/>
                    </a:p>
                  </a:txBody>
                  <a:tcPr/>
                </a:tc>
              </a:tr>
              <a:tr h="9658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Механическая </a:t>
                      </a:r>
                      <a:r>
                        <a:rPr lang="ru-RU" dirty="0" smtClean="0"/>
                        <a:t>загрязненность,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1-2</a:t>
                      </a:r>
                      <a:endParaRPr lang="ru-RU" sz="2400" dirty="0"/>
                    </a:p>
                  </a:txBody>
                  <a:tcPr/>
                </a:tc>
              </a:tr>
              <a:tr h="9658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Бактериальная </a:t>
                      </a:r>
                      <a:r>
                        <a:rPr lang="ru-RU" dirty="0" smtClean="0"/>
                        <a:t>обсемененность, тыс.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микр</a:t>
                      </a:r>
                      <a:r>
                        <a:rPr lang="ru-RU" baseline="0" dirty="0" smtClean="0"/>
                        <a:t>. тел/см3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167±8,98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187±12,12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245±14,23</a:t>
                      </a:r>
                      <a:endParaRPr lang="ru-RU" sz="2400" dirty="0"/>
                    </a:p>
                  </a:txBody>
                  <a:tcPr/>
                </a:tc>
              </a:tr>
              <a:tr h="9658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Наличие соматических </a:t>
                      </a:r>
                      <a:r>
                        <a:rPr lang="ru-RU" dirty="0" smtClean="0"/>
                        <a:t>клеток, тыс./см3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183±13,23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202±18,56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282±15,37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6 - Количество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размер жировых шариков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9348633"/>
              </p:ext>
            </p:extLst>
          </p:nvPr>
        </p:nvGraphicFramePr>
        <p:xfrm>
          <a:off x="457200" y="1600200"/>
          <a:ext cx="8186768" cy="47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1800200"/>
                <a:gridCol w="1800200"/>
                <a:gridCol w="1767712"/>
              </a:tblGrid>
              <a:tr h="686527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22017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жировых шариков,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млрд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/см3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5,87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±0,007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5,75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±0,013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6,27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±0,009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92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жировых шариков, мкм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5,91±0,018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5,76+0,037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5,43+0,025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Таблица 7 – Сычужная свертываемость </a:t>
            </a:r>
            <a:r>
              <a:rPr lang="ru-RU" dirty="0" smtClean="0"/>
              <a:t>молока, мин., сек.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99879026"/>
              </p:ext>
            </p:extLst>
          </p:nvPr>
        </p:nvGraphicFramePr>
        <p:xfrm>
          <a:off x="457200" y="1600200"/>
          <a:ext cx="8043892" cy="4853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1800200"/>
                <a:gridCol w="1800200"/>
                <a:gridCol w="1768852"/>
              </a:tblGrid>
              <a:tr h="1146998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1412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Общая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29'56"±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31'31"±1,19*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35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'27''±1,45</a:t>
                      </a:r>
                      <a:endParaRPr lang="ru-RU" sz="2400" dirty="0"/>
                    </a:p>
                  </a:txBody>
                  <a:tcPr marL="25400" marR="25400" marT="0" marB="0" anchor="ctr"/>
                </a:tc>
              </a:tr>
              <a:tr h="1146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Фаза коагу­ляции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24'15"±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26'09"±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29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'35''±1,33</a:t>
                      </a:r>
                      <a:endParaRPr lang="ru-RU" sz="2400" dirty="0"/>
                    </a:p>
                  </a:txBody>
                  <a:tcPr marL="25400" marR="25400" marT="0" marB="0" anchor="ctr"/>
                </a:tc>
              </a:tr>
              <a:tr h="1146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Фаза гелеобразования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5'41"±0,40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5'22"±0,97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'52''±0,67</a:t>
                      </a:r>
                      <a:endParaRPr lang="ru-RU" sz="2400" dirty="0"/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67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8 - Технологические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молока при получении сливок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2239671"/>
              </p:ext>
            </p:extLst>
          </p:nvPr>
        </p:nvGraphicFramePr>
        <p:xfrm>
          <a:off x="457200" y="1600200"/>
          <a:ext cx="8258203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1745147"/>
                <a:gridCol w="1770633"/>
                <a:gridCol w="177063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Получено сливок из 100 кг молока, кг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8,41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сбивания сливок, мин.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жира в пахте,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Получено масла, кг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3,67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Затраты молока на 1 кг масла, кг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25,97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Степень использования жира сливок,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Степень использования жира молока при сепарировании,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81,7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жира в масле,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9 - Технологические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молока при получении творога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25693358"/>
              </p:ext>
            </p:extLst>
          </p:nvPr>
        </p:nvGraphicFramePr>
        <p:xfrm>
          <a:off x="457200" y="1600200"/>
          <a:ext cx="8186768" cy="5051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1584176"/>
                <a:gridCol w="1512168"/>
                <a:gridCol w="1839720"/>
              </a:tblGrid>
              <a:tr h="735205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576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Получено творога, кг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15,14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630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Затраты обезжиренного молока на 1 кг творога, кг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587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белка в твороге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630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белка в сыворотке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576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жира в твороге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630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жира в сыворотке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630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Степень использования белка,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Таблица 10 - Качество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масла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13758881"/>
              </p:ext>
            </p:extLst>
          </p:nvPr>
        </p:nvGraphicFramePr>
        <p:xfrm>
          <a:off x="323529" y="1600200"/>
          <a:ext cx="8280918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811"/>
                <a:gridCol w="2091369"/>
                <a:gridCol w="2091369"/>
                <a:gridCol w="2091369"/>
              </a:tblGrid>
              <a:tr h="903277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1271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Содержание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жира в масле, 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±0,36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83,6</a:t>
                      </a: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±0,41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82,5</a:t>
                      </a: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±0,52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1271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Содержание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влаги в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масле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13,5±0,45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14,4±0,56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16,5±0,32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263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Кислотность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масла, °Т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2,0±0.01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2,5±0.02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2,0±0.01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Таблица 11 - Качество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творога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0096211"/>
              </p:ext>
            </p:extLst>
          </p:nvPr>
        </p:nvGraphicFramePr>
        <p:xfrm>
          <a:off x="457200" y="980728"/>
          <a:ext cx="8003232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808"/>
                <a:gridCol w="2000808"/>
                <a:gridCol w="2000808"/>
                <a:gridCol w="2000808"/>
              </a:tblGrid>
              <a:tr h="893589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опытная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Контрольная группа</a:t>
                      </a:r>
                      <a:endParaRPr lang="ru-RU" dirty="0"/>
                    </a:p>
                  </a:txBody>
                  <a:tcPr/>
                </a:tc>
              </a:tr>
              <a:tr h="1234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Содержание жира, 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1,26±0,03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2,40±0,02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3,23±0,02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4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Содержание белка, %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18,9±0,09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18,3±0,04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17,9±0,07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4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Содержание влаги, %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75,9±2,33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75,4±1,12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76,9±1,12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6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Кислотность, ° 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169±14,71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149±10,63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152±9,87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Природные кормовые добавки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Цеолиты (</a:t>
            </a:r>
            <a:r>
              <a:rPr lang="ru-RU" sz="2000" dirty="0" smtClean="0"/>
              <a:t>в </a:t>
            </a:r>
            <a:r>
              <a:rPr lang="ru-RU" sz="2000" dirty="0"/>
              <a:t>природе обнаружено более сорока видов </a:t>
            </a:r>
            <a:r>
              <a:rPr lang="ru-RU" sz="2000" dirty="0" smtClean="0"/>
              <a:t>цеолитов, открыто </a:t>
            </a:r>
            <a:r>
              <a:rPr lang="ru-RU" sz="2000" dirty="0"/>
              <a:t>около шестидесяти </a:t>
            </a:r>
            <a:r>
              <a:rPr lang="ru-RU" sz="2000" dirty="0" smtClean="0"/>
              <a:t>месторождений </a:t>
            </a:r>
            <a:r>
              <a:rPr lang="ru-RU" sz="2000" dirty="0"/>
              <a:t>с прогнозируемым запасом свыше пятнадцати миллиардов </a:t>
            </a:r>
            <a:r>
              <a:rPr lang="ru-RU" sz="2000" dirty="0" smtClean="0"/>
              <a:t>тонн: </a:t>
            </a:r>
            <a:r>
              <a:rPr lang="ru-RU" dirty="0" smtClean="0"/>
              <a:t>цеолит, глауконит, вермикулит, </a:t>
            </a:r>
            <a:r>
              <a:rPr lang="ru-RU" dirty="0" err="1" smtClean="0"/>
              <a:t>витартил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диатомит)</a:t>
            </a:r>
          </a:p>
          <a:p>
            <a:r>
              <a:rPr lang="ru-RU" dirty="0" smtClean="0"/>
              <a:t>Сапропели</a:t>
            </a:r>
          </a:p>
          <a:p>
            <a:r>
              <a:rPr lang="ru-RU" dirty="0" err="1" smtClean="0"/>
              <a:t>Бентонитовые</a:t>
            </a:r>
            <a:r>
              <a:rPr lang="ru-RU" dirty="0" smtClean="0"/>
              <a:t> глины</a:t>
            </a:r>
          </a:p>
          <a:p>
            <a:r>
              <a:rPr lang="ru-RU" dirty="0" err="1" smtClean="0"/>
              <a:t>Хитозаны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Выводы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147248" cy="561672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Улучшение физиологического состояния, морфологических показателей крови: повышение количества эритроцитов на 27,8%; гемоглобина на 37,6%; биохимических показателей крови.</a:t>
            </a:r>
          </a:p>
          <a:p>
            <a:r>
              <a:rPr lang="ru-RU" sz="3200" dirty="0" smtClean="0"/>
              <a:t>Повышение </a:t>
            </a:r>
            <a:r>
              <a:rPr lang="ru-RU" sz="3200" dirty="0" smtClean="0"/>
              <a:t>продуктивности и качества молока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Улучшение технологических качеств молока и качества молочных продуктов</a:t>
            </a:r>
            <a:endParaRPr lang="ru-R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Общее заключение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043890" cy="53309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Диатомит можно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применять на животноводческих предприятиях, а также в личных подсобных и крестьянских фермерских хозяйствах в целях повышения молочной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продуктивности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улучшения состава и свойств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молока.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применяют на фоне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полнокомпонентного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рациона животных. Добавку вводят в концентрированный корм в кормоцехах хозяйств и личных подсобных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хозяйствах.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 Побочных явлений и осложнений при применении цеолитсодержащих природных кормовых добавок не выявлено.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4. Цеолитсодержащие природные кормовые добавки совместимы со всеми лекарственными препаратами и другими добавками.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5. Противопоказаний для применения не установлено.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6. Продукцию животноводства во время и после применения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диатомита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можно использовать в пищевых целях без ограничения.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Свойства природных минеральных кормовых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Адсорбирующие</a:t>
            </a:r>
          </a:p>
          <a:p>
            <a:pPr algn="ctr"/>
            <a:r>
              <a:rPr lang="ru-RU" sz="4400" dirty="0" smtClean="0"/>
              <a:t>Ионообменные</a:t>
            </a:r>
          </a:p>
          <a:p>
            <a:pPr algn="ctr"/>
            <a:r>
              <a:rPr lang="ru-RU" sz="4400" dirty="0" smtClean="0"/>
              <a:t>Каталитические</a:t>
            </a:r>
          </a:p>
          <a:p>
            <a:pPr algn="ctr"/>
            <a:r>
              <a:rPr lang="ru-RU" sz="4400" dirty="0" err="1" smtClean="0"/>
              <a:t>Детоксикационные</a:t>
            </a:r>
            <a:endParaRPr lang="ru-RU" sz="4400" dirty="0" smtClean="0"/>
          </a:p>
          <a:p>
            <a:pPr algn="ctr"/>
            <a:r>
              <a:rPr lang="ru-RU" sz="4400" dirty="0"/>
              <a:t>П</a:t>
            </a:r>
            <a:r>
              <a:rPr lang="ru-RU" sz="4400" dirty="0" smtClean="0"/>
              <a:t>ролонгирующие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диатомита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Состав диатомита</a:t>
            </a:r>
          </a:p>
          <a:p>
            <a:pPr algn="ctr">
              <a:buNone/>
            </a:pPr>
            <a:r>
              <a:rPr lang="en-US" sz="2000" dirty="0" smtClean="0"/>
              <a:t>SiO2 – 73,05%</a:t>
            </a:r>
          </a:p>
          <a:p>
            <a:pPr algn="ctr">
              <a:buNone/>
            </a:pPr>
            <a:r>
              <a:rPr lang="en-US" sz="2000" dirty="0" smtClean="0"/>
              <a:t>Al2O3 – 7,65%</a:t>
            </a:r>
          </a:p>
          <a:p>
            <a:pPr algn="ctr">
              <a:buNone/>
            </a:pPr>
            <a:r>
              <a:rPr lang="en-US" sz="2000" dirty="0" smtClean="0"/>
              <a:t>TiO2- 0,58%</a:t>
            </a:r>
          </a:p>
          <a:p>
            <a:pPr algn="ctr">
              <a:buNone/>
            </a:pPr>
            <a:r>
              <a:rPr lang="en-US" sz="2000" dirty="0" smtClean="0"/>
              <a:t>Fe (111) – 3,04%</a:t>
            </a:r>
          </a:p>
          <a:p>
            <a:pPr algn="ctr">
              <a:buNone/>
            </a:pPr>
            <a:r>
              <a:rPr lang="en-US" sz="2000" dirty="0" smtClean="0"/>
              <a:t>Fe (11) – 0,35%</a:t>
            </a:r>
          </a:p>
          <a:p>
            <a:pPr algn="ctr">
              <a:buNone/>
            </a:pPr>
            <a:r>
              <a:rPr lang="en-US" sz="2000" dirty="0" err="1" smtClean="0"/>
              <a:t>MnO</a:t>
            </a:r>
            <a:r>
              <a:rPr lang="en-US" sz="2000" dirty="0" smtClean="0"/>
              <a:t> – 0,020</a:t>
            </a:r>
            <a:r>
              <a:rPr lang="ru-RU" sz="2000" dirty="0" smtClean="0"/>
              <a:t>%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err="1" smtClean="0"/>
              <a:t>MgO</a:t>
            </a:r>
            <a:r>
              <a:rPr lang="en-US" sz="2000" dirty="0" smtClean="0"/>
              <a:t> – 2,94</a:t>
            </a:r>
            <a:r>
              <a:rPr lang="ru-RU" sz="2000" dirty="0" smtClean="0"/>
              <a:t>%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err="1" smtClean="0"/>
              <a:t>CaO</a:t>
            </a:r>
            <a:r>
              <a:rPr lang="en-US" sz="2000" dirty="0" smtClean="0"/>
              <a:t> – 2,21</a:t>
            </a:r>
            <a:r>
              <a:rPr lang="ru-RU" sz="2000" dirty="0" smtClean="0"/>
              <a:t>%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Na2O – 0,43</a:t>
            </a:r>
            <a:r>
              <a:rPr lang="ru-RU" sz="2000" dirty="0" smtClean="0"/>
              <a:t>%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K2O – 0,87</a:t>
            </a:r>
            <a:r>
              <a:rPr lang="ru-RU" sz="2000" dirty="0" smtClean="0"/>
              <a:t>%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P2O5 – 0,074</a:t>
            </a:r>
            <a:r>
              <a:rPr lang="ru-RU" sz="2000" dirty="0" smtClean="0"/>
              <a:t>%</a:t>
            </a:r>
            <a:endParaRPr lang="en-US" sz="2000" dirty="0" smtClean="0"/>
          </a:p>
          <a:p>
            <a:pPr algn="ctr">
              <a:buNone/>
            </a:pPr>
            <a:r>
              <a:rPr lang="ru-RU" sz="2000" dirty="0" smtClean="0"/>
              <a:t>Прочие – 9,47%</a:t>
            </a:r>
            <a:endParaRPr lang="en-US" sz="2000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Действие диатомита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/>
          <a:lstStyle/>
          <a:p>
            <a:r>
              <a:rPr lang="ru-RU" dirty="0" smtClean="0"/>
              <a:t>Сорбционное – адсорбирует и выводит из организма токсины, соли тяжелых металлов и др. вредные и токсичные вещества; сорбционная емкость диатомита по </a:t>
            </a:r>
            <a:r>
              <a:rPr lang="ru-RU" dirty="0" err="1" smtClean="0"/>
              <a:t>афлотоксину</a:t>
            </a:r>
            <a:r>
              <a:rPr lang="ru-RU" dirty="0" smtClean="0"/>
              <a:t> – 100%, </a:t>
            </a:r>
            <a:r>
              <a:rPr lang="ru-RU" dirty="0" err="1" smtClean="0"/>
              <a:t>зеараленону</a:t>
            </a:r>
            <a:r>
              <a:rPr lang="ru-RU" dirty="0" smtClean="0"/>
              <a:t> – 68% и т.д.</a:t>
            </a:r>
          </a:p>
          <a:p>
            <a:r>
              <a:rPr lang="ru-RU" dirty="0" smtClean="0"/>
              <a:t>Ионообменное – обеспечивает организм микро -и макроэлементами, балансируя минеральное питание.</a:t>
            </a:r>
          </a:p>
          <a:p>
            <a:r>
              <a:rPr lang="ru-RU" dirty="0" smtClean="0"/>
              <a:t>Повышает переваримость корма за счет улучшения рубцового пищеварения.</a:t>
            </a:r>
          </a:p>
          <a:p>
            <a:r>
              <a:rPr lang="ru-RU" dirty="0" smtClean="0"/>
              <a:t>Повышение жизнестойкости, здоровья, улучшение физиологического состояния. </a:t>
            </a:r>
          </a:p>
          <a:p>
            <a:r>
              <a:rPr lang="ru-RU" dirty="0" smtClean="0"/>
              <a:t>Повышение продуктивности.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Материал и методы исследований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/>
          <a:lstStyle/>
          <a:p>
            <a:r>
              <a:rPr lang="ru-RU" dirty="0" smtClean="0"/>
              <a:t>Исследования проводились в ООО СПК «Надежда» по поголовье крупного рогатого скота всех половозрастных групп. Дойные коровы 1 и 2 опытных групп получали по 75 – 50 г/гол в сутки диатомита, соответственно по группам; 3 группа была контрольная.</a:t>
            </a:r>
          </a:p>
          <a:p>
            <a:r>
              <a:rPr lang="ru-RU" dirty="0" smtClean="0"/>
              <a:t>Сухостойные коровы получали по 50 г/гол в сутки</a:t>
            </a:r>
          </a:p>
          <a:p>
            <a:pPr indent="0">
              <a:buNone/>
            </a:pPr>
            <a:r>
              <a:rPr lang="ru-RU" dirty="0" smtClean="0"/>
              <a:t>Скармливали добавку в смеси с концентратами по схеме 15 дней добавка, 15 дней перерыв и далее…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Таблица 1 - Динамика биохимических показателей крови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0" y="1428750"/>
          <a:ext cx="8429686" cy="471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8"/>
                <a:gridCol w="1143008"/>
                <a:gridCol w="1214446"/>
                <a:gridCol w="1214446"/>
                <a:gridCol w="1143008"/>
                <a:gridCol w="1071570"/>
                <a:gridCol w="1071570"/>
              </a:tblGrid>
              <a:tr h="331976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1 опытная  группа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2 опытная  группа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Контрольная группа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976">
                <a:tc vMerge="1"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</a:t>
                      </a:r>
                      <a:r>
                        <a:rPr lang="ru-RU" sz="1400" baseline="0" dirty="0" smtClean="0"/>
                        <a:t> дней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</a:t>
                      </a:r>
                      <a:r>
                        <a:rPr lang="ru-RU" sz="1400" baseline="0" dirty="0" smtClean="0"/>
                        <a:t> дней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</a:t>
                      </a:r>
                      <a:r>
                        <a:rPr lang="ru-RU" sz="1400" baseline="0" dirty="0" smtClean="0"/>
                        <a:t> дней</a:t>
                      </a:r>
                      <a:endParaRPr lang="ru-RU" sz="1400" dirty="0"/>
                    </a:p>
                  </a:txBody>
                  <a:tcPr/>
                </a:tc>
              </a:tr>
              <a:tr h="2423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белок, г/л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±5,15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±4,62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±5,15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52,8±4,62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±5,15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45,1±5,20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23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Альбумины, г/л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25,7±1,85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28,0±1,41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25,7±1,85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25,2±1,78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25,7±1,85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22,6±1,86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23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Мочевина,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2,8±0,41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2,8±0,38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2,8±0,41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2,8±0,25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2,8±0,41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1,8±0,09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97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Креатинин</a:t>
                      </a:r>
                      <a:r>
                        <a:rPr lang="ru-RU" sz="1600" dirty="0" smtClean="0"/>
                        <a:t>, </a:t>
                      </a:r>
                      <a:r>
                        <a:rPr lang="ru-RU" sz="1600" dirty="0" err="1" smtClean="0"/>
                        <a:t>мкмоль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109,7±12,2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154,0±23,5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109,7±12,2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159,8±8,33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109,7±12,2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125,8±25,7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9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Кальций,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2,1±0,13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2,0±0,12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2,1±0,13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1,8±0,06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2,1±0,13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1,5±0,12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9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Фосфор,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2,5±0,21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2,2±0,14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2,5±0,21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2,0±0,12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2,5±0,21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1,6±0,20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9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Железо, </a:t>
                      </a:r>
                      <a:r>
                        <a:rPr lang="ru-RU" sz="1600" dirty="0" err="1" smtClean="0"/>
                        <a:t>мкмоль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27,6±3,20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23,5±3,29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27,6±3,20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18,8±3,14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27,6±3,20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14,0±2,70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Таблица 2 – Молочная продуктивность коров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857250"/>
          <a:ext cx="8186766" cy="5214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726"/>
                <a:gridCol w="1253085"/>
                <a:gridCol w="1488039"/>
                <a:gridCol w="1409721"/>
                <a:gridCol w="1449734"/>
                <a:gridCol w="1364461"/>
              </a:tblGrid>
              <a:tr h="1121496"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Средне-суточный</a:t>
                      </a:r>
                      <a:r>
                        <a:rPr lang="ru-RU" dirty="0" smtClean="0"/>
                        <a:t> удой,</a:t>
                      </a:r>
                      <a:r>
                        <a:rPr lang="ru-RU" baseline="0" dirty="0" smtClean="0"/>
                        <a:t> 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МДЖ,%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МДБ,%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СОМО, %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1 опытная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4,38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±0,010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3,01±0,009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6,81±0,211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4,37±0,030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3,03±0,451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7,45±0,140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4,49±0,912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3,04±0,566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7,56±0,093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2 опытная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4,32±0,008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3,04±0,003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8,69±0,022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4,29±0,021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3,04±0,045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7,72±0,045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4,23±0,047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2,98±0,055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7,81±0,058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rowSpan="3">
                  <a:txBody>
                    <a:bodyPr/>
                    <a:lstStyle/>
                    <a:p>
                      <a:r>
                        <a:rPr lang="ru-RU" dirty="0" err="1" smtClean="0"/>
                        <a:t>Контро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3,68±0,046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3,02±0,023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8,71±0,096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3,70±0,044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2,94±0,439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8,32±0,215</a:t>
                      </a:r>
                      <a:endParaRPr lang="ru-RU" dirty="0"/>
                    </a:p>
                  </a:txBody>
                  <a:tcPr/>
                </a:tc>
              </a:tr>
              <a:tr h="454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3,87±0,044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2,89±0,538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7,65±0,047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Среднесуточные удои в период раздоя, кг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2412731"/>
              </p:ext>
            </p:extLst>
          </p:nvPr>
        </p:nvGraphicFramePr>
        <p:xfrm>
          <a:off x="457200" y="1052736"/>
          <a:ext cx="8003232" cy="5421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35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934</TotalTime>
  <Words>1120</Words>
  <Application>Microsoft Office PowerPoint</Application>
  <PresentationFormat>Экран (4:3)</PresentationFormat>
  <Paragraphs>427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Century Schoolbook</vt:lpstr>
      <vt:lpstr>Times New Roman</vt:lpstr>
      <vt:lpstr>Wingdings</vt:lpstr>
      <vt:lpstr>Wingdings 2</vt:lpstr>
      <vt:lpstr>Эркер</vt:lpstr>
      <vt:lpstr>Молочная продуктивность, состав и свойства молока коров при использовании диатомита в качестве кормовой добавки</vt:lpstr>
      <vt:lpstr>Природные кормовые добавки</vt:lpstr>
      <vt:lpstr>Свойства природных минеральных кормовых добавок</vt:lpstr>
      <vt:lpstr>Использование диатомита</vt:lpstr>
      <vt:lpstr>Действие диатомита</vt:lpstr>
      <vt:lpstr>Материал и методы исследований</vt:lpstr>
      <vt:lpstr>Таблица 1 - Динамика биохимических показателей крови</vt:lpstr>
      <vt:lpstr>Таблица 2 – Молочная продуктивность коров</vt:lpstr>
      <vt:lpstr>Среднесуточные удои в период раздоя, кг</vt:lpstr>
      <vt:lpstr>Таблица 3 - Молочная продуктивность коров за лактацию, кг</vt:lpstr>
      <vt:lpstr>Молочная продуктивность коров</vt:lpstr>
      <vt:lpstr>Таблица 4 - Физико-химические показатели молока</vt:lpstr>
      <vt:lpstr>Таблица 5 – Санитарно-гигиенические показатели молока</vt:lpstr>
      <vt:lpstr>Таблица 6 - Количество и размер жировых шариков</vt:lpstr>
      <vt:lpstr>Таблица 7 – Сычужная свертываемость молока, мин., сек.</vt:lpstr>
      <vt:lpstr>Таблица 8 - Технологические свойства молока при получении сливок</vt:lpstr>
      <vt:lpstr>Таблица 9 - Технологические свойства молока при получении творога</vt:lpstr>
      <vt:lpstr>Таблица 10 - Качество масла</vt:lpstr>
      <vt:lpstr>Таблица 11 - Качество творога</vt:lpstr>
      <vt:lpstr>Выводы</vt:lpstr>
      <vt:lpstr>Общее заключение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природных кормовых добавок с целью сохранения здоровья животных и повышения продуктивности, качества продукции</dc:title>
  <dc:creator>-Надежда</dc:creator>
  <cp:lastModifiedBy>Пользователь Windows</cp:lastModifiedBy>
  <cp:revision>101</cp:revision>
  <dcterms:created xsi:type="dcterms:W3CDTF">2021-10-12T04:55:16Z</dcterms:created>
  <dcterms:modified xsi:type="dcterms:W3CDTF">2022-10-02T11:31:01Z</dcterms:modified>
</cp:coreProperties>
</file>