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0" r:id="rId4"/>
    <p:sldId id="323" r:id="rId5"/>
    <p:sldId id="307" r:id="rId6"/>
    <p:sldId id="257" r:id="rId7"/>
    <p:sldId id="324" r:id="rId8"/>
    <p:sldId id="317" r:id="rId9"/>
    <p:sldId id="310" r:id="rId10"/>
    <p:sldId id="264" r:id="rId11"/>
    <p:sldId id="266" r:id="rId12"/>
    <p:sldId id="267" r:id="rId13"/>
    <p:sldId id="326" r:id="rId14"/>
    <p:sldId id="309" r:id="rId15"/>
    <p:sldId id="287" r:id="rId16"/>
    <p:sldId id="325" r:id="rId17"/>
    <p:sldId id="314" r:id="rId18"/>
    <p:sldId id="311" r:id="rId19"/>
    <p:sldId id="312" r:id="rId20"/>
    <p:sldId id="318" r:id="rId21"/>
    <p:sldId id="313" r:id="rId22"/>
    <p:sldId id="319" r:id="rId23"/>
    <p:sldId id="327" r:id="rId24"/>
    <p:sldId id="279" r:id="rId25"/>
    <p:sldId id="321" r:id="rId26"/>
    <p:sldId id="270" r:id="rId27"/>
    <p:sldId id="322" r:id="rId28"/>
    <p:sldId id="308" r:id="rId29"/>
  </p:sldIdLst>
  <p:sldSz cx="8020050" cy="5619750"/>
  <p:notesSz cx="5619750" cy="80200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817" autoAdjust="0"/>
  </p:normalViewPr>
  <p:slideViewPr>
    <p:cSldViewPr snapToGrid="0" snapToObjects="1">
      <p:cViewPr>
        <p:scale>
          <a:sx n="80" d="100"/>
          <a:sy n="80" d="100"/>
        </p:scale>
        <p:origin x="1733" y="35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Рынок органо-минеральных удобрений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7A-4133-BB4C-90AB84BCEC14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7A-4133-BB4C-90AB84BCEC14}"/>
              </c:ext>
            </c:extLst>
          </c:dPt>
          <c:cat>
            <c:strRef>
              <c:f>Лист1!$A$2:$A$3</c:f>
              <c:strCache>
                <c:ptCount val="2"/>
                <c:pt idx="0">
                  <c:v>Удобрения на прочей основе (торф, сапропель)</c:v>
                </c:pt>
                <c:pt idx="1">
                  <c:v>Удобрения на основе навоза и помёта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1-4DB3-A3ED-E026446DEE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0E3FDB-CE48-4B2D-8FE8-BC6FB1551234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E2E3323-ECD5-4ED9-BED8-E260558196A9}">
      <dgm:prSet phldrT="[Текст]" custT="1"/>
      <dgm:spPr/>
      <dgm:t>
        <a:bodyPr/>
        <a:lstStyle/>
        <a:p>
          <a:r>
            <a:rPr lang="en-US" sz="65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SIO</a:t>
          </a:r>
          <a:r>
            <a:rPr lang="en-US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2</a:t>
          </a:r>
        </a:p>
        <a:p>
          <a:r>
            <a:rPr lang="en-US" sz="2400" b="1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72-77%</a:t>
          </a:r>
        </a:p>
        <a:p>
          <a:r>
            <a:rPr lang="ru-RU" sz="2400" dirty="0"/>
            <a:t>Аморфного до 42%</a:t>
          </a:r>
        </a:p>
      </dgm:t>
    </dgm:pt>
    <dgm:pt modelId="{D457ED8F-4328-49FC-8E8C-4107EA879092}" type="parTrans" cxnId="{1006F313-4D3D-429B-AEB0-98F124FE945F}">
      <dgm:prSet/>
      <dgm:spPr/>
      <dgm:t>
        <a:bodyPr/>
        <a:lstStyle/>
        <a:p>
          <a:endParaRPr lang="ru-RU"/>
        </a:p>
      </dgm:t>
    </dgm:pt>
    <dgm:pt modelId="{F3DEBE6A-454B-4E99-836F-6B1AE54EA339}" type="sibTrans" cxnId="{1006F313-4D3D-429B-AEB0-98F124FE945F}">
      <dgm:prSet/>
      <dgm:spPr/>
      <dgm:t>
        <a:bodyPr/>
        <a:lstStyle/>
        <a:p>
          <a:endParaRPr lang="ru-RU"/>
        </a:p>
      </dgm:t>
    </dgm:pt>
    <dgm:pt modelId="{E7AA77E1-0D3F-4BA4-A7E7-5762F2565AA3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Азот (N) – 0,87</a:t>
          </a:r>
          <a:endParaRPr lang="ru-RU" sz="1200" b="1" dirty="0"/>
        </a:p>
      </dgm:t>
    </dgm:pt>
    <dgm:pt modelId="{7607917F-ACA6-49BF-8289-5BF5C2ED986C}" type="parTrans" cxnId="{544FCDC8-4298-4CF4-90D8-F77D566DC1A5}">
      <dgm:prSet/>
      <dgm:spPr/>
      <dgm:t>
        <a:bodyPr/>
        <a:lstStyle/>
        <a:p>
          <a:endParaRPr lang="ru-RU"/>
        </a:p>
      </dgm:t>
    </dgm:pt>
    <dgm:pt modelId="{F560B570-C638-48C3-ADBF-F8DE1005B722}" type="sibTrans" cxnId="{544FCDC8-4298-4CF4-90D8-F77D566DC1A5}">
      <dgm:prSet/>
      <dgm:spPr/>
      <dgm:t>
        <a:bodyPr/>
        <a:lstStyle/>
        <a:p>
          <a:endParaRPr lang="ru-RU"/>
        </a:p>
      </dgm:t>
    </dgm:pt>
    <dgm:pt modelId="{058878B4-A264-4F49-98F0-AD38CB83224B}">
      <dgm:prSet phldrT="[Текст]"/>
      <dgm:spPr/>
      <dgm:t>
        <a:bodyPr/>
        <a:lstStyle/>
        <a:p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Марганец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104,00; </a:t>
          </a:r>
        </a:p>
        <a:p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Железо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610,22; </a:t>
          </a:r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Цинк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</a:t>
          </a:r>
          <a:r>
            <a:rPr lang="en-US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31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,18; </a:t>
          </a:r>
        </a:p>
        <a:p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Медь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</a:t>
          </a:r>
          <a:r>
            <a:rPr lang="en-US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6.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91; </a:t>
          </a:r>
        </a:p>
        <a:p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Бор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5,15; </a:t>
          </a:r>
        </a:p>
        <a:p>
          <a:r>
            <a:rPr lang="ru-RU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Селен</a:t>
          </a:r>
          <a:r>
            <a: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0,34 и др.</a:t>
          </a:r>
          <a:endParaRPr lang="ru-RU" dirty="0"/>
        </a:p>
      </dgm:t>
    </dgm:pt>
    <dgm:pt modelId="{029F68DA-C292-4F79-A322-8FC285D71CC5}" type="parTrans" cxnId="{8AB2D086-D447-42B6-9010-163B0B812189}">
      <dgm:prSet/>
      <dgm:spPr/>
      <dgm:t>
        <a:bodyPr/>
        <a:lstStyle/>
        <a:p>
          <a:endParaRPr lang="ru-RU"/>
        </a:p>
      </dgm:t>
    </dgm:pt>
    <dgm:pt modelId="{3D3CFB84-20C7-45C6-B248-0DC93517D74B}" type="sibTrans" cxnId="{8AB2D086-D447-42B6-9010-163B0B812189}">
      <dgm:prSet/>
      <dgm:spPr/>
      <dgm:t>
        <a:bodyPr/>
        <a:lstStyle/>
        <a:p>
          <a:endParaRPr lang="ru-RU"/>
        </a:p>
      </dgm:t>
    </dgm:pt>
    <dgm:pt modelId="{C086FF35-335A-446F-A497-07A754B88C8F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100" b="1" dirty="0"/>
            <a:t>Аминокислоты: </a:t>
          </a:r>
          <a:r>
            <a:rPr lang="ru-RU" sz="1100" dirty="0" err="1"/>
            <a:t>серин</a:t>
          </a:r>
          <a:r>
            <a:rPr lang="ru-RU" sz="1100" dirty="0"/>
            <a:t>, глицин, </a:t>
          </a:r>
          <a:r>
            <a:rPr lang="ru-RU" sz="1100" dirty="0" err="1"/>
            <a:t>треонин</a:t>
          </a:r>
          <a:r>
            <a:rPr lang="ru-RU" sz="1100" dirty="0"/>
            <a:t>, лизин, </a:t>
          </a:r>
          <a:r>
            <a:rPr lang="ru-RU" sz="1100" dirty="0" err="1"/>
            <a:t>цистин</a:t>
          </a:r>
          <a:r>
            <a:rPr lang="ru-RU" sz="1100" dirty="0"/>
            <a:t>, </a:t>
          </a:r>
          <a:r>
            <a:rPr lang="ru-RU" sz="1100" dirty="0" err="1"/>
            <a:t>фенилаланин</a:t>
          </a:r>
          <a:r>
            <a:rPr lang="ru-RU" sz="1100" dirty="0"/>
            <a:t>, метионин и еще 18.</a:t>
          </a:r>
        </a:p>
      </dgm:t>
    </dgm:pt>
    <dgm:pt modelId="{90A82ED0-5F8C-48EE-9507-0E0F001B6E9B}" type="parTrans" cxnId="{E1E4F001-9953-4912-8142-DA4CFBF3FAC6}">
      <dgm:prSet/>
      <dgm:spPr/>
      <dgm:t>
        <a:bodyPr/>
        <a:lstStyle/>
        <a:p>
          <a:endParaRPr lang="ru-RU"/>
        </a:p>
      </dgm:t>
    </dgm:pt>
    <dgm:pt modelId="{B21BBB86-C0FB-4EEA-A7A2-75345CF8B691}" type="sibTrans" cxnId="{E1E4F001-9953-4912-8142-DA4CFBF3FAC6}">
      <dgm:prSet/>
      <dgm:spPr/>
      <dgm:t>
        <a:bodyPr/>
        <a:lstStyle/>
        <a:p>
          <a:endParaRPr lang="ru-RU"/>
        </a:p>
      </dgm:t>
    </dgm:pt>
    <dgm:pt modelId="{69479FD1-38F3-4EC4-92C5-9765CCEB9D4E}">
      <dgm:prSet phldrT="[Текст]" custT="1"/>
      <dgm:spPr/>
      <dgm:t>
        <a:bodyPr/>
        <a:lstStyle/>
        <a:p>
          <a:r>
            <a:rPr lang="ru-RU" sz="1200" b="1" dirty="0"/>
            <a:t>Кальций (</a:t>
          </a:r>
          <a:r>
            <a:rPr lang="en-US" sz="1200" b="1" dirty="0" err="1"/>
            <a:t>Ca</a:t>
          </a:r>
          <a:r>
            <a:rPr lang="en-US" sz="1200" b="1" dirty="0"/>
            <a:t>) – 200</a:t>
          </a:r>
        </a:p>
      </dgm:t>
    </dgm:pt>
    <dgm:pt modelId="{BC78C13A-9346-40C7-AF21-CAC3BC536272}" type="parTrans" cxnId="{9694C52D-EBB8-46D5-8003-67449FA1486B}">
      <dgm:prSet/>
      <dgm:spPr/>
      <dgm:t>
        <a:bodyPr/>
        <a:lstStyle/>
        <a:p>
          <a:endParaRPr lang="ru-RU"/>
        </a:p>
      </dgm:t>
    </dgm:pt>
    <dgm:pt modelId="{45F0C403-1B3F-4DFB-9572-2F452AFCB896}" type="sibTrans" cxnId="{9694C52D-EBB8-46D5-8003-67449FA1486B}">
      <dgm:prSet/>
      <dgm:spPr/>
      <dgm:t>
        <a:bodyPr/>
        <a:lstStyle/>
        <a:p>
          <a:endParaRPr lang="ru-RU"/>
        </a:p>
      </dgm:t>
    </dgm:pt>
    <dgm:pt modelId="{E896D752-0BB4-46D5-9E16-8CC5A1C9265A}">
      <dgm:prSet phldrT="[Текст]" custT="1"/>
      <dgm:spPr/>
      <dgm:t>
        <a:bodyPr/>
        <a:lstStyle/>
        <a:p>
          <a:r>
            <a:rPr lang="ru-RU" sz="1100" b="1" dirty="0"/>
            <a:t>Гуминовая кислота – 1,34% </a:t>
          </a:r>
          <a:r>
            <a:rPr lang="ru-RU" sz="1100" b="1" dirty="0" err="1"/>
            <a:t>Фульвовая</a:t>
          </a:r>
          <a:r>
            <a:rPr lang="ru-RU" sz="1100" b="1" dirty="0"/>
            <a:t> кислота – 0,64%</a:t>
          </a:r>
          <a:endParaRPr lang="ru-RU" sz="11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84B35481-67FD-4F0B-9C1C-DEF9F9F41B40}" type="parTrans" cxnId="{AF075717-EF6B-4E6B-BE28-6061B74DF51C}">
      <dgm:prSet/>
      <dgm:spPr/>
      <dgm:t>
        <a:bodyPr/>
        <a:lstStyle/>
        <a:p>
          <a:endParaRPr lang="ru-RU"/>
        </a:p>
      </dgm:t>
    </dgm:pt>
    <dgm:pt modelId="{5F08BB50-00C2-401F-95F8-2CF00A6B4378}" type="sibTrans" cxnId="{AF075717-EF6B-4E6B-BE28-6061B74DF51C}">
      <dgm:prSet/>
      <dgm:spPr/>
      <dgm:t>
        <a:bodyPr/>
        <a:lstStyle/>
        <a:p>
          <a:endParaRPr lang="ru-RU"/>
        </a:p>
      </dgm:t>
    </dgm:pt>
    <dgm:pt modelId="{BBE37829-CAC8-4F7E-B69B-81BF998E910B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Фосфор (P2O5) – 0,58</a:t>
          </a:r>
          <a:endParaRPr lang="ru-RU" sz="1200" b="1" dirty="0"/>
        </a:p>
      </dgm:t>
    </dgm:pt>
    <dgm:pt modelId="{E384F658-27C2-4232-81DA-5D31AB805668}" type="parTrans" cxnId="{A623FA50-C649-414A-BEB9-E4B2BC36E9D1}">
      <dgm:prSet/>
      <dgm:spPr/>
      <dgm:t>
        <a:bodyPr/>
        <a:lstStyle/>
        <a:p>
          <a:endParaRPr lang="ru-RU"/>
        </a:p>
      </dgm:t>
    </dgm:pt>
    <dgm:pt modelId="{730D6479-4531-4127-BE17-FD5EA59F1A61}" type="sibTrans" cxnId="{A623FA50-C649-414A-BEB9-E4B2BC36E9D1}">
      <dgm:prSet/>
      <dgm:spPr/>
      <dgm:t>
        <a:bodyPr/>
        <a:lstStyle/>
        <a:p>
          <a:endParaRPr lang="ru-RU"/>
        </a:p>
      </dgm:t>
    </dgm:pt>
    <dgm:pt modelId="{287C8D6E-80BD-4967-9910-5EE09A9D3C67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Калий (KO2</a:t>
          </a:r>
          <a:r>
            <a:rPr lang="ru-RU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) – 1,2</a:t>
          </a:r>
          <a:endParaRPr lang="ru-RU" sz="1200" dirty="0"/>
        </a:p>
      </dgm:t>
    </dgm:pt>
    <dgm:pt modelId="{E6F1F3B6-3A6A-4B40-9668-32A891D43505}" type="parTrans" cxnId="{42B57803-EA16-4878-AB98-2FC21F535C5F}">
      <dgm:prSet/>
      <dgm:spPr/>
      <dgm:t>
        <a:bodyPr/>
        <a:lstStyle/>
        <a:p>
          <a:endParaRPr lang="ru-RU"/>
        </a:p>
      </dgm:t>
    </dgm:pt>
    <dgm:pt modelId="{A4E0B507-DB48-4C51-B042-8A1D169ED068}" type="sibTrans" cxnId="{42B57803-EA16-4878-AB98-2FC21F535C5F}">
      <dgm:prSet/>
      <dgm:spPr/>
      <dgm:t>
        <a:bodyPr/>
        <a:lstStyle/>
        <a:p>
          <a:endParaRPr lang="ru-RU"/>
        </a:p>
      </dgm:t>
    </dgm:pt>
    <dgm:pt modelId="{34617D80-82C0-4778-8E8D-E20076356276}">
      <dgm:prSet phldrT="[Текст]" custT="1"/>
      <dgm:spPr/>
      <dgm:t>
        <a:bodyPr/>
        <a:lstStyle/>
        <a:p>
          <a:r>
            <a:rPr lang="ru-RU" sz="1200" b="1" dirty="0"/>
            <a:t>Магний (</a:t>
          </a:r>
          <a:r>
            <a:rPr lang="en-US" sz="1200" b="1" dirty="0"/>
            <a:t>Mg) - 160</a:t>
          </a:r>
          <a:endParaRPr lang="ru-RU" sz="1000" b="1" dirty="0"/>
        </a:p>
      </dgm:t>
    </dgm:pt>
    <dgm:pt modelId="{4CEE4F9F-49DE-4C13-B6FD-C1C4F74DA657}" type="parTrans" cxnId="{9AB7A746-F25A-485E-8668-E13D7BCF791D}">
      <dgm:prSet/>
      <dgm:spPr/>
      <dgm:t>
        <a:bodyPr/>
        <a:lstStyle/>
        <a:p>
          <a:endParaRPr lang="ru-RU"/>
        </a:p>
      </dgm:t>
    </dgm:pt>
    <dgm:pt modelId="{A0776A63-DC29-4841-8C44-54A973AC3DE4}" type="sibTrans" cxnId="{9AB7A746-F25A-485E-8668-E13D7BCF791D}">
      <dgm:prSet/>
      <dgm:spPr/>
      <dgm:t>
        <a:bodyPr/>
        <a:lstStyle/>
        <a:p>
          <a:endParaRPr lang="ru-RU"/>
        </a:p>
      </dgm:t>
    </dgm:pt>
    <dgm:pt modelId="{BF2C4B87-EE81-4CAB-96D3-38C05192283E}" type="pres">
      <dgm:prSet presAssocID="{860E3FDB-CE48-4B2D-8FE8-BC6FB1551234}" presName="composite" presStyleCnt="0">
        <dgm:presLayoutVars>
          <dgm:chMax val="1"/>
          <dgm:dir/>
          <dgm:resizeHandles val="exact"/>
        </dgm:presLayoutVars>
      </dgm:prSet>
      <dgm:spPr/>
    </dgm:pt>
    <dgm:pt modelId="{D5368A1D-5542-4414-819C-655989A47C7C}" type="pres">
      <dgm:prSet presAssocID="{860E3FDB-CE48-4B2D-8FE8-BC6FB1551234}" presName="radial" presStyleCnt="0">
        <dgm:presLayoutVars>
          <dgm:animLvl val="ctr"/>
        </dgm:presLayoutVars>
      </dgm:prSet>
      <dgm:spPr/>
    </dgm:pt>
    <dgm:pt modelId="{D08F8EFB-1E22-4255-95FF-FBC8FB3FCCDF}" type="pres">
      <dgm:prSet presAssocID="{EE2E3323-ECD5-4ED9-BED8-E260558196A9}" presName="centerShape" presStyleLbl="vennNode1" presStyleIdx="0" presStyleCnt="9" custLinFactNeighborX="-697"/>
      <dgm:spPr/>
    </dgm:pt>
    <dgm:pt modelId="{D3D6AAC6-DD77-4F75-B3CC-375973AE4CFC}" type="pres">
      <dgm:prSet presAssocID="{E7AA77E1-0D3F-4BA4-A7E7-5762F2565AA3}" presName="node" presStyleLbl="vennNode1" presStyleIdx="1" presStyleCnt="9">
        <dgm:presLayoutVars>
          <dgm:bulletEnabled val="1"/>
        </dgm:presLayoutVars>
      </dgm:prSet>
      <dgm:spPr/>
    </dgm:pt>
    <dgm:pt modelId="{DB6FFBC4-A69C-454F-BFCE-0F7813C60BEA}" type="pres">
      <dgm:prSet presAssocID="{BBE37829-CAC8-4F7E-B69B-81BF998E910B}" presName="node" presStyleLbl="vennNode1" presStyleIdx="2" presStyleCnt="9">
        <dgm:presLayoutVars>
          <dgm:bulletEnabled val="1"/>
        </dgm:presLayoutVars>
      </dgm:prSet>
      <dgm:spPr/>
    </dgm:pt>
    <dgm:pt modelId="{566C7F4A-D46F-4F73-89C2-A8D3B04CF714}" type="pres">
      <dgm:prSet presAssocID="{287C8D6E-80BD-4967-9910-5EE09A9D3C67}" presName="node" presStyleLbl="vennNode1" presStyleIdx="3" presStyleCnt="9">
        <dgm:presLayoutVars>
          <dgm:bulletEnabled val="1"/>
        </dgm:presLayoutVars>
      </dgm:prSet>
      <dgm:spPr/>
    </dgm:pt>
    <dgm:pt modelId="{06F69668-2146-4EEB-9B77-1BDDFD201DDE}" type="pres">
      <dgm:prSet presAssocID="{E896D752-0BB4-46D5-9E16-8CC5A1C9265A}" presName="node" presStyleLbl="vennNode1" presStyleIdx="4" presStyleCnt="9">
        <dgm:presLayoutVars>
          <dgm:bulletEnabled val="1"/>
        </dgm:presLayoutVars>
      </dgm:prSet>
      <dgm:spPr/>
    </dgm:pt>
    <dgm:pt modelId="{7138113E-D66C-40FB-9BD7-CDC26B6EBC1D}" type="pres">
      <dgm:prSet presAssocID="{058878B4-A264-4F49-98F0-AD38CB83224B}" presName="node" presStyleLbl="vennNode1" presStyleIdx="5" presStyleCnt="9">
        <dgm:presLayoutVars>
          <dgm:bulletEnabled val="1"/>
        </dgm:presLayoutVars>
      </dgm:prSet>
      <dgm:spPr/>
    </dgm:pt>
    <dgm:pt modelId="{5BD05821-CC2C-4F00-B331-0EAF2C221B1D}" type="pres">
      <dgm:prSet presAssocID="{C086FF35-335A-446F-A497-07A754B88C8F}" presName="node" presStyleLbl="vennNode1" presStyleIdx="6" presStyleCnt="9">
        <dgm:presLayoutVars>
          <dgm:bulletEnabled val="1"/>
        </dgm:presLayoutVars>
      </dgm:prSet>
      <dgm:spPr/>
    </dgm:pt>
    <dgm:pt modelId="{937B8C8F-DBD6-40CD-A30E-E748CC771E2A}" type="pres">
      <dgm:prSet presAssocID="{69479FD1-38F3-4EC4-92C5-9765CCEB9D4E}" presName="node" presStyleLbl="vennNode1" presStyleIdx="7" presStyleCnt="9">
        <dgm:presLayoutVars>
          <dgm:bulletEnabled val="1"/>
        </dgm:presLayoutVars>
      </dgm:prSet>
      <dgm:spPr/>
    </dgm:pt>
    <dgm:pt modelId="{DC9AB984-4159-4B6E-BE43-168F5D4743A7}" type="pres">
      <dgm:prSet presAssocID="{34617D80-82C0-4778-8E8D-E20076356276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E1E4F001-9953-4912-8142-DA4CFBF3FAC6}" srcId="{EE2E3323-ECD5-4ED9-BED8-E260558196A9}" destId="{C086FF35-335A-446F-A497-07A754B88C8F}" srcOrd="5" destOrd="0" parTransId="{90A82ED0-5F8C-48EE-9507-0E0F001B6E9B}" sibTransId="{B21BBB86-C0FB-4EEA-A7A2-75345CF8B691}"/>
    <dgm:cxn modelId="{42B57803-EA16-4878-AB98-2FC21F535C5F}" srcId="{EE2E3323-ECD5-4ED9-BED8-E260558196A9}" destId="{287C8D6E-80BD-4967-9910-5EE09A9D3C67}" srcOrd="2" destOrd="0" parTransId="{E6F1F3B6-3A6A-4B40-9668-32A891D43505}" sibTransId="{A4E0B507-DB48-4C51-B042-8A1D169ED068}"/>
    <dgm:cxn modelId="{D4C98704-7F00-4999-AFFD-D72BBFF704F6}" type="presOf" srcId="{34617D80-82C0-4778-8E8D-E20076356276}" destId="{DC9AB984-4159-4B6E-BE43-168F5D4743A7}" srcOrd="0" destOrd="0" presId="urn:microsoft.com/office/officeart/2005/8/layout/radial3"/>
    <dgm:cxn modelId="{1006F313-4D3D-429B-AEB0-98F124FE945F}" srcId="{860E3FDB-CE48-4B2D-8FE8-BC6FB1551234}" destId="{EE2E3323-ECD5-4ED9-BED8-E260558196A9}" srcOrd="0" destOrd="0" parTransId="{D457ED8F-4328-49FC-8E8C-4107EA879092}" sibTransId="{F3DEBE6A-454B-4E99-836F-6B1AE54EA339}"/>
    <dgm:cxn modelId="{AF075717-EF6B-4E6B-BE28-6061B74DF51C}" srcId="{EE2E3323-ECD5-4ED9-BED8-E260558196A9}" destId="{E896D752-0BB4-46D5-9E16-8CC5A1C9265A}" srcOrd="3" destOrd="0" parTransId="{84B35481-67FD-4F0B-9C1C-DEF9F9F41B40}" sibTransId="{5F08BB50-00C2-401F-95F8-2CF00A6B4378}"/>
    <dgm:cxn modelId="{9694C52D-EBB8-46D5-8003-67449FA1486B}" srcId="{EE2E3323-ECD5-4ED9-BED8-E260558196A9}" destId="{69479FD1-38F3-4EC4-92C5-9765CCEB9D4E}" srcOrd="6" destOrd="0" parTransId="{BC78C13A-9346-40C7-AF21-CAC3BC536272}" sibTransId="{45F0C403-1B3F-4DFB-9572-2F452AFCB896}"/>
    <dgm:cxn modelId="{803AD02D-8D3B-4A46-BE64-9FFDC20CFA4E}" type="presOf" srcId="{287C8D6E-80BD-4967-9910-5EE09A9D3C67}" destId="{566C7F4A-D46F-4F73-89C2-A8D3B04CF714}" srcOrd="0" destOrd="0" presId="urn:microsoft.com/office/officeart/2005/8/layout/radial3"/>
    <dgm:cxn modelId="{D6F9465B-C22C-427A-ACBE-217F12323714}" type="presOf" srcId="{C086FF35-335A-446F-A497-07A754B88C8F}" destId="{5BD05821-CC2C-4F00-B331-0EAF2C221B1D}" srcOrd="0" destOrd="0" presId="urn:microsoft.com/office/officeart/2005/8/layout/radial3"/>
    <dgm:cxn modelId="{9AB7A746-F25A-485E-8668-E13D7BCF791D}" srcId="{EE2E3323-ECD5-4ED9-BED8-E260558196A9}" destId="{34617D80-82C0-4778-8E8D-E20076356276}" srcOrd="7" destOrd="0" parTransId="{4CEE4F9F-49DE-4C13-B6FD-C1C4F74DA657}" sibTransId="{A0776A63-DC29-4841-8C44-54A973AC3DE4}"/>
    <dgm:cxn modelId="{29B79468-4033-49C6-8761-5043ECFB6BD6}" type="presOf" srcId="{69479FD1-38F3-4EC4-92C5-9765CCEB9D4E}" destId="{937B8C8F-DBD6-40CD-A30E-E748CC771E2A}" srcOrd="0" destOrd="0" presId="urn:microsoft.com/office/officeart/2005/8/layout/radial3"/>
    <dgm:cxn modelId="{A623FA50-C649-414A-BEB9-E4B2BC36E9D1}" srcId="{EE2E3323-ECD5-4ED9-BED8-E260558196A9}" destId="{BBE37829-CAC8-4F7E-B69B-81BF998E910B}" srcOrd="1" destOrd="0" parTransId="{E384F658-27C2-4232-81DA-5D31AB805668}" sibTransId="{730D6479-4531-4127-BE17-FD5EA59F1A61}"/>
    <dgm:cxn modelId="{917D3E7F-FCC6-44E7-901B-2B582DE1AD33}" type="presOf" srcId="{BBE37829-CAC8-4F7E-B69B-81BF998E910B}" destId="{DB6FFBC4-A69C-454F-BFCE-0F7813C60BEA}" srcOrd="0" destOrd="0" presId="urn:microsoft.com/office/officeart/2005/8/layout/radial3"/>
    <dgm:cxn modelId="{8AB2D086-D447-42B6-9010-163B0B812189}" srcId="{EE2E3323-ECD5-4ED9-BED8-E260558196A9}" destId="{058878B4-A264-4F49-98F0-AD38CB83224B}" srcOrd="4" destOrd="0" parTransId="{029F68DA-C292-4F79-A322-8FC285D71CC5}" sibTransId="{3D3CFB84-20C7-45C6-B248-0DC93517D74B}"/>
    <dgm:cxn modelId="{937C9593-5A03-4B87-9931-CC13D509E25D}" type="presOf" srcId="{E7AA77E1-0D3F-4BA4-A7E7-5762F2565AA3}" destId="{D3D6AAC6-DD77-4F75-B3CC-375973AE4CFC}" srcOrd="0" destOrd="0" presId="urn:microsoft.com/office/officeart/2005/8/layout/radial3"/>
    <dgm:cxn modelId="{64479A9B-CEDD-4C69-9D13-6DB93AFD5234}" type="presOf" srcId="{EE2E3323-ECD5-4ED9-BED8-E260558196A9}" destId="{D08F8EFB-1E22-4255-95FF-FBC8FB3FCCDF}" srcOrd="0" destOrd="0" presId="urn:microsoft.com/office/officeart/2005/8/layout/radial3"/>
    <dgm:cxn modelId="{544FCDC8-4298-4CF4-90D8-F77D566DC1A5}" srcId="{EE2E3323-ECD5-4ED9-BED8-E260558196A9}" destId="{E7AA77E1-0D3F-4BA4-A7E7-5762F2565AA3}" srcOrd="0" destOrd="0" parTransId="{7607917F-ACA6-49BF-8289-5BF5C2ED986C}" sibTransId="{F560B570-C638-48C3-ADBF-F8DE1005B722}"/>
    <dgm:cxn modelId="{E0E1FFDB-DA8C-40BC-A153-D3969361AE0D}" type="presOf" srcId="{058878B4-A264-4F49-98F0-AD38CB83224B}" destId="{7138113E-D66C-40FB-9BD7-CDC26B6EBC1D}" srcOrd="0" destOrd="0" presId="urn:microsoft.com/office/officeart/2005/8/layout/radial3"/>
    <dgm:cxn modelId="{2F1E6EFA-49D8-4171-9230-A35D75E9FA49}" type="presOf" srcId="{860E3FDB-CE48-4B2D-8FE8-BC6FB1551234}" destId="{BF2C4B87-EE81-4CAB-96D3-38C05192283E}" srcOrd="0" destOrd="0" presId="urn:microsoft.com/office/officeart/2005/8/layout/radial3"/>
    <dgm:cxn modelId="{CA3C85FB-516A-4120-A745-A9959316ED75}" type="presOf" srcId="{E896D752-0BB4-46D5-9E16-8CC5A1C9265A}" destId="{06F69668-2146-4EEB-9B77-1BDDFD201DDE}" srcOrd="0" destOrd="0" presId="urn:microsoft.com/office/officeart/2005/8/layout/radial3"/>
    <dgm:cxn modelId="{797FE584-85DA-4B4D-8B4F-93ADDC1F3BD7}" type="presParOf" srcId="{BF2C4B87-EE81-4CAB-96D3-38C05192283E}" destId="{D5368A1D-5542-4414-819C-655989A47C7C}" srcOrd="0" destOrd="0" presId="urn:microsoft.com/office/officeart/2005/8/layout/radial3"/>
    <dgm:cxn modelId="{6000F1B5-CB04-4F19-B658-FD254AE1D6EE}" type="presParOf" srcId="{D5368A1D-5542-4414-819C-655989A47C7C}" destId="{D08F8EFB-1E22-4255-95FF-FBC8FB3FCCDF}" srcOrd="0" destOrd="0" presId="urn:microsoft.com/office/officeart/2005/8/layout/radial3"/>
    <dgm:cxn modelId="{02AF95F4-9486-47C5-A951-C32DBE01E030}" type="presParOf" srcId="{D5368A1D-5542-4414-819C-655989A47C7C}" destId="{D3D6AAC6-DD77-4F75-B3CC-375973AE4CFC}" srcOrd="1" destOrd="0" presId="urn:microsoft.com/office/officeart/2005/8/layout/radial3"/>
    <dgm:cxn modelId="{E2CED977-B70E-41EB-A065-9498C18499C4}" type="presParOf" srcId="{D5368A1D-5542-4414-819C-655989A47C7C}" destId="{DB6FFBC4-A69C-454F-BFCE-0F7813C60BEA}" srcOrd="2" destOrd="0" presId="urn:microsoft.com/office/officeart/2005/8/layout/radial3"/>
    <dgm:cxn modelId="{1BE89AFB-032E-4C69-9076-CAC1FB8A8A16}" type="presParOf" srcId="{D5368A1D-5542-4414-819C-655989A47C7C}" destId="{566C7F4A-D46F-4F73-89C2-A8D3B04CF714}" srcOrd="3" destOrd="0" presId="urn:microsoft.com/office/officeart/2005/8/layout/radial3"/>
    <dgm:cxn modelId="{4A21240B-E6B3-4E69-A8AD-28C33B898613}" type="presParOf" srcId="{D5368A1D-5542-4414-819C-655989A47C7C}" destId="{06F69668-2146-4EEB-9B77-1BDDFD201DDE}" srcOrd="4" destOrd="0" presId="urn:microsoft.com/office/officeart/2005/8/layout/radial3"/>
    <dgm:cxn modelId="{94FEB776-2569-49CC-806A-60BFFDF97C22}" type="presParOf" srcId="{D5368A1D-5542-4414-819C-655989A47C7C}" destId="{7138113E-D66C-40FB-9BD7-CDC26B6EBC1D}" srcOrd="5" destOrd="0" presId="urn:microsoft.com/office/officeart/2005/8/layout/radial3"/>
    <dgm:cxn modelId="{F9D16577-A212-4189-AF62-EE73C492B005}" type="presParOf" srcId="{D5368A1D-5542-4414-819C-655989A47C7C}" destId="{5BD05821-CC2C-4F00-B331-0EAF2C221B1D}" srcOrd="6" destOrd="0" presId="urn:microsoft.com/office/officeart/2005/8/layout/radial3"/>
    <dgm:cxn modelId="{D7245806-833D-42B9-B5E6-4ADDA29318DD}" type="presParOf" srcId="{D5368A1D-5542-4414-819C-655989A47C7C}" destId="{937B8C8F-DBD6-40CD-A30E-E748CC771E2A}" srcOrd="7" destOrd="0" presId="urn:microsoft.com/office/officeart/2005/8/layout/radial3"/>
    <dgm:cxn modelId="{871A5A2C-C5DB-4862-9C91-AA2E3DFC13E0}" type="presParOf" srcId="{D5368A1D-5542-4414-819C-655989A47C7C}" destId="{DC9AB984-4159-4B6E-BE43-168F5D4743A7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F8EFB-1E22-4255-95FF-FBC8FB3FCCDF}">
      <dsp:nvSpPr>
        <dsp:cNvPr id="0" name=""/>
        <dsp:cNvSpPr/>
      </dsp:nvSpPr>
      <dsp:spPr>
        <a:xfrm>
          <a:off x="2092603" y="1206500"/>
          <a:ext cx="3005666" cy="300566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SIO</a:t>
          </a:r>
          <a:r>
            <a:rPr lang="en-US" sz="24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2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72-77%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Аморфного до 42%</a:t>
          </a:r>
        </a:p>
      </dsp:txBody>
      <dsp:txXfrm>
        <a:off x="2532773" y="1646670"/>
        <a:ext cx="2125326" cy="2125326"/>
      </dsp:txXfrm>
    </dsp:sp>
    <dsp:sp modelId="{D3D6AAC6-DD77-4F75-B3CC-375973AE4CFC}">
      <dsp:nvSpPr>
        <dsp:cNvPr id="0" name=""/>
        <dsp:cNvSpPr/>
      </dsp:nvSpPr>
      <dsp:spPr>
        <a:xfrm>
          <a:off x="2871305" y="536"/>
          <a:ext cx="1502833" cy="1502833"/>
        </a:xfrm>
        <a:prstGeom prst="ellipse">
          <a:avLst/>
        </a:prstGeom>
        <a:solidFill>
          <a:schemeClr val="accent4">
            <a:alpha val="50000"/>
            <a:hueOff val="1225111"/>
            <a:satOff val="-5097"/>
            <a:lumOff val="12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Азот (N) – 0,87</a:t>
          </a:r>
          <a:endParaRPr lang="ru-RU" sz="1200" b="1" kern="1200" dirty="0"/>
        </a:p>
      </dsp:txBody>
      <dsp:txXfrm>
        <a:off x="3091390" y="220621"/>
        <a:ext cx="1062663" cy="1062663"/>
      </dsp:txXfrm>
    </dsp:sp>
    <dsp:sp modelId="{DB6FFBC4-A69C-454F-BFCE-0F7813C60BEA}">
      <dsp:nvSpPr>
        <dsp:cNvPr id="0" name=""/>
        <dsp:cNvSpPr/>
      </dsp:nvSpPr>
      <dsp:spPr>
        <a:xfrm>
          <a:off x="4255382" y="573839"/>
          <a:ext cx="1502833" cy="1502833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Фосфор (P2O5) – 0,58</a:t>
          </a:r>
          <a:endParaRPr lang="ru-RU" sz="1200" b="1" kern="1200" dirty="0"/>
        </a:p>
      </dsp:txBody>
      <dsp:txXfrm>
        <a:off x="4475467" y="793924"/>
        <a:ext cx="1062663" cy="1062663"/>
      </dsp:txXfrm>
    </dsp:sp>
    <dsp:sp modelId="{566C7F4A-D46F-4F73-89C2-A8D3B04CF714}">
      <dsp:nvSpPr>
        <dsp:cNvPr id="0" name=""/>
        <dsp:cNvSpPr/>
      </dsp:nvSpPr>
      <dsp:spPr>
        <a:xfrm>
          <a:off x="4828686" y="1957916"/>
          <a:ext cx="1502833" cy="1502833"/>
        </a:xfrm>
        <a:prstGeom prst="ellipse">
          <a:avLst/>
        </a:prstGeom>
        <a:solidFill>
          <a:schemeClr val="accent4">
            <a:alpha val="50000"/>
            <a:hueOff val="3675334"/>
            <a:satOff val="-15291"/>
            <a:lumOff val="36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Калий (KO2</a:t>
          </a:r>
          <a:r>
            <a:rPr lang="ru-RU" sz="12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) – 1,2</a:t>
          </a:r>
          <a:endParaRPr lang="ru-RU" sz="1200" kern="1200" dirty="0"/>
        </a:p>
      </dsp:txBody>
      <dsp:txXfrm>
        <a:off x="5048771" y="2178001"/>
        <a:ext cx="1062663" cy="1062663"/>
      </dsp:txXfrm>
    </dsp:sp>
    <dsp:sp modelId="{06F69668-2146-4EEB-9B77-1BDDFD201DDE}">
      <dsp:nvSpPr>
        <dsp:cNvPr id="0" name=""/>
        <dsp:cNvSpPr/>
      </dsp:nvSpPr>
      <dsp:spPr>
        <a:xfrm>
          <a:off x="4255382" y="3341993"/>
          <a:ext cx="1502833" cy="1502833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Гуминовая кислота – 1,34% </a:t>
          </a:r>
          <a:r>
            <a:rPr lang="ru-RU" sz="1100" b="1" kern="1200" dirty="0" err="1"/>
            <a:t>Фульвовая</a:t>
          </a:r>
          <a:r>
            <a:rPr lang="ru-RU" sz="1100" b="1" kern="1200" dirty="0"/>
            <a:t> кислота – 0,64%</a:t>
          </a:r>
          <a:endParaRPr lang="ru-RU" sz="1100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4475467" y="3562078"/>
        <a:ext cx="1062663" cy="1062663"/>
      </dsp:txXfrm>
    </dsp:sp>
    <dsp:sp modelId="{7138113E-D66C-40FB-9BD7-CDC26B6EBC1D}">
      <dsp:nvSpPr>
        <dsp:cNvPr id="0" name=""/>
        <dsp:cNvSpPr/>
      </dsp:nvSpPr>
      <dsp:spPr>
        <a:xfrm>
          <a:off x="2871305" y="3915297"/>
          <a:ext cx="1502833" cy="1502833"/>
        </a:xfrm>
        <a:prstGeom prst="ellipse">
          <a:avLst/>
        </a:prstGeom>
        <a:solidFill>
          <a:schemeClr val="accent4">
            <a:alpha val="50000"/>
            <a:hueOff val="6125556"/>
            <a:satOff val="-25486"/>
            <a:lumOff val="60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Марганец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104,00;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Железо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610,22; </a:t>
          </a: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Цинк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</a:t>
          </a:r>
          <a:r>
            <a:rPr lang="en-US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31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,18;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Медь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</a:t>
          </a:r>
          <a:r>
            <a:rPr lang="en-US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6.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91;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Бор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5,15;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Селен</a:t>
          </a:r>
          <a:r>
            <a:rPr lang="ru-RU" sz="9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rPr>
            <a:t> – 0,34 и др.</a:t>
          </a:r>
          <a:endParaRPr lang="ru-RU" sz="900" kern="1200" dirty="0"/>
        </a:p>
      </dsp:txBody>
      <dsp:txXfrm>
        <a:off x="3091390" y="4135382"/>
        <a:ext cx="1062663" cy="1062663"/>
      </dsp:txXfrm>
    </dsp:sp>
    <dsp:sp modelId="{5BD05821-CC2C-4F00-B331-0EAF2C221B1D}">
      <dsp:nvSpPr>
        <dsp:cNvPr id="0" name=""/>
        <dsp:cNvSpPr/>
      </dsp:nvSpPr>
      <dsp:spPr>
        <a:xfrm>
          <a:off x="1487228" y="3341993"/>
          <a:ext cx="1502833" cy="1502833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Аминокислоты: </a:t>
          </a:r>
          <a:r>
            <a:rPr lang="ru-RU" sz="1100" kern="1200" dirty="0" err="1"/>
            <a:t>серин</a:t>
          </a:r>
          <a:r>
            <a:rPr lang="ru-RU" sz="1100" kern="1200" dirty="0"/>
            <a:t>, глицин, </a:t>
          </a:r>
          <a:r>
            <a:rPr lang="ru-RU" sz="1100" kern="1200" dirty="0" err="1"/>
            <a:t>треонин</a:t>
          </a:r>
          <a:r>
            <a:rPr lang="ru-RU" sz="1100" kern="1200" dirty="0"/>
            <a:t>, лизин, </a:t>
          </a:r>
          <a:r>
            <a:rPr lang="ru-RU" sz="1100" kern="1200" dirty="0" err="1"/>
            <a:t>цистин</a:t>
          </a:r>
          <a:r>
            <a:rPr lang="ru-RU" sz="1100" kern="1200" dirty="0"/>
            <a:t>, </a:t>
          </a:r>
          <a:r>
            <a:rPr lang="ru-RU" sz="1100" kern="1200" dirty="0" err="1"/>
            <a:t>фенилаланин</a:t>
          </a:r>
          <a:r>
            <a:rPr lang="ru-RU" sz="1100" kern="1200" dirty="0"/>
            <a:t>, метионин и еще 18.</a:t>
          </a:r>
        </a:p>
      </dsp:txBody>
      <dsp:txXfrm>
        <a:off x="1707313" y="3562078"/>
        <a:ext cx="1062663" cy="1062663"/>
      </dsp:txXfrm>
    </dsp:sp>
    <dsp:sp modelId="{937B8C8F-DBD6-40CD-A30E-E748CC771E2A}">
      <dsp:nvSpPr>
        <dsp:cNvPr id="0" name=""/>
        <dsp:cNvSpPr/>
      </dsp:nvSpPr>
      <dsp:spPr>
        <a:xfrm>
          <a:off x="913925" y="1957916"/>
          <a:ext cx="1502833" cy="1502833"/>
        </a:xfrm>
        <a:prstGeom prst="ellipse">
          <a:avLst/>
        </a:prstGeom>
        <a:solidFill>
          <a:schemeClr val="accent4">
            <a:alpha val="50000"/>
            <a:hueOff val="8575779"/>
            <a:satOff val="-35680"/>
            <a:lumOff val="84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Кальций (</a:t>
          </a:r>
          <a:r>
            <a:rPr lang="en-US" sz="1200" b="1" kern="1200" dirty="0" err="1"/>
            <a:t>Ca</a:t>
          </a:r>
          <a:r>
            <a:rPr lang="en-US" sz="1200" b="1" kern="1200" dirty="0"/>
            <a:t>) – 200</a:t>
          </a:r>
        </a:p>
      </dsp:txBody>
      <dsp:txXfrm>
        <a:off x="1134010" y="2178001"/>
        <a:ext cx="1062663" cy="1062663"/>
      </dsp:txXfrm>
    </dsp:sp>
    <dsp:sp modelId="{DC9AB984-4159-4B6E-BE43-168F5D4743A7}">
      <dsp:nvSpPr>
        <dsp:cNvPr id="0" name=""/>
        <dsp:cNvSpPr/>
      </dsp:nvSpPr>
      <dsp:spPr>
        <a:xfrm>
          <a:off x="1487228" y="573839"/>
          <a:ext cx="1502833" cy="1502833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Магний (</a:t>
          </a:r>
          <a:r>
            <a:rPr lang="en-US" sz="1200" b="1" kern="1200" dirty="0"/>
            <a:t>Mg) - 160</a:t>
          </a:r>
          <a:endParaRPr lang="ru-RU" sz="1000" b="1" kern="1200" dirty="0"/>
        </a:p>
      </dsp:txBody>
      <dsp:txXfrm>
        <a:off x="1707313" y="793924"/>
        <a:ext cx="1062663" cy="1062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0.62308</cdr:x>
      <cdr:y>0.12095</cdr:y>
    </cdr:from>
    <cdr:to>
      <cdr:x>0.93962</cdr:x>
      <cdr:y>0.2332</cdr:y>
    </cdr:to>
    <cdr:sp macro="" textlink="">
      <cdr:nvSpPr>
        <cdr:cNvPr id="2" name="TextBox 231"/>
        <cdr:cNvSpPr txBox="1"/>
      </cdr:nvSpPr>
      <cdr:spPr>
        <a:xfrm xmlns:a="http://schemas.openxmlformats.org/drawingml/2006/main">
          <a:off x="3331428" y="431130"/>
          <a:ext cx="1692412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>
              <a:latin typeface="Candara" panose="020E0502030303020204" pitchFamily="34" charset="0"/>
              <a:cs typeface="Arial" panose="020B0604020202020204" pitchFamily="34" charset="0"/>
            </a:rPr>
            <a:t>8 </a:t>
          </a:r>
          <a:r>
            <a:rPr lang="ru-RU" sz="2000" b="1" dirty="0" err="1">
              <a:latin typeface="Candara" panose="020E0502030303020204" pitchFamily="34" charset="0"/>
              <a:cs typeface="Arial" panose="020B0604020202020204" pitchFamily="34" charset="0"/>
            </a:rPr>
            <a:t>млрд.руб</a:t>
          </a:r>
          <a:r>
            <a:rPr lang="ru-RU" sz="2000" b="1" dirty="0">
              <a:latin typeface="Candara" panose="020E0502030303020204" pitchFamily="34" charset="0"/>
              <a:cs typeface="Arial" panose="020B0604020202020204" pitchFamily="34" charset="0"/>
            </a:rPr>
            <a:t>.</a:t>
          </a:r>
          <a:endParaRPr lang="ru-RU" sz="1600" b="1" dirty="0">
            <a:latin typeface="Candara" panose="020E0502030303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0.07219</cdr:x>
      <cdr:y>0.69989</cdr:y>
    </cdr:from>
    <cdr:to>
      <cdr:x>0.38873</cdr:x>
      <cdr:y>0.81214</cdr:y>
    </cdr:to>
    <cdr:sp macro="" textlink="">
      <cdr:nvSpPr>
        <cdr:cNvPr id="3" name="TextBox 231"/>
        <cdr:cNvSpPr txBox="1"/>
      </cdr:nvSpPr>
      <cdr:spPr>
        <a:xfrm xmlns:a="http://schemas.openxmlformats.org/drawingml/2006/main">
          <a:off x="385989" y="2494750"/>
          <a:ext cx="1692412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>
              <a:latin typeface="Candara" panose="020E0502030303020204" pitchFamily="34" charset="0"/>
              <a:cs typeface="Arial" panose="020B0604020202020204" pitchFamily="34" charset="0"/>
            </a:rPr>
            <a:t>42 </a:t>
          </a:r>
          <a:r>
            <a:rPr lang="ru-RU" sz="2000" b="1" dirty="0" err="1">
              <a:latin typeface="Candara" panose="020E0502030303020204" pitchFamily="34" charset="0"/>
              <a:cs typeface="Arial" panose="020B0604020202020204" pitchFamily="34" charset="0"/>
            </a:rPr>
            <a:t>млрд.руб</a:t>
          </a:r>
          <a:r>
            <a:rPr lang="ru-RU" sz="2000" b="1" dirty="0">
              <a:latin typeface="Candara" panose="020E0502030303020204" pitchFamily="34" charset="0"/>
              <a:cs typeface="Arial" panose="020B0604020202020204" pitchFamily="34" charset="0"/>
            </a:rPr>
            <a:t>.</a:t>
          </a:r>
          <a:endParaRPr lang="ru-RU" sz="1600" b="1" dirty="0">
            <a:latin typeface="Candara" panose="020E0502030303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325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3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79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30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04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64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61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64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30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49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3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Для наглядности давайте возьмем деревянную бочку, имеющую изъян в виде одной укороченной доски.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Суть модели заключается в том, что если жидкость при заполнении бочки начнет переливаться через наиболее короткую доску, то длина остальных уже не играет никакой роли.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В данном примере самая короткая доска и является тем самым фактором, который в настоящее время наиболее отклонен от нормального значения. Следовательно, ремонт бочки необходимо начинать, прежде всего, с замены короткой доски.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То есть можно сказать, что закон минимума Либиха полностью соответствует русской пословице: «Где тонко, там и рвется».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AE35-707F-4EEE-8B03-75479A682AE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59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8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28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21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21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76FB-1E01-43EE-B6D9-B019BC4536D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AF15A-CF59-4F68-BDFF-3636A73E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64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76FB-1E01-43EE-B6D9-B019BC4536D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AF15A-CF59-4F68-BDFF-3636A73E9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8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f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Relationship Id="rId9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67" y="4240081"/>
            <a:ext cx="2661173" cy="1092861"/>
          </a:xfrm>
          <a:prstGeom prst="rect">
            <a:avLst/>
          </a:prstGeom>
        </p:spPr>
      </p:pic>
      <p:sp>
        <p:nvSpPr>
          <p:cNvPr id="2" name="AutoShape 4" descr="https://www.uralchem.ru/local/templates/main/images/logo-text.svg">
            <a:extLst>
              <a:ext uri="{FF2B5EF4-FFF2-40B4-BE49-F238E27FC236}">
                <a16:creationId xmlns:a16="http://schemas.microsoft.com/office/drawing/2014/main" id="{47E4567F-CD1C-4ED5-A6C9-0539D3C1FE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57625" y="2657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3D44B1-CB1D-4948-9627-0367F9F3F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05" y="297391"/>
            <a:ext cx="2210330" cy="8251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AD19E1-57C9-4E93-8A04-B1A84B343A2B}"/>
              </a:ext>
            </a:extLst>
          </p:cNvPr>
          <p:cNvSpPr/>
          <p:nvPr/>
        </p:nvSpPr>
        <p:spPr>
          <a:xfrm>
            <a:off x="3749146" y="476250"/>
            <a:ext cx="40100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cs typeface="Aharoni" panose="02010803020104030203" pitchFamily="2" charset="-79"/>
              </a:rPr>
              <a:t>Диатомит - 21 век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cs typeface="Aharoni" panose="02010803020104030203" pitchFamily="2" charset="-79"/>
              </a:rPr>
              <a:t>Инновации и перспективы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6BFFC9-4983-4709-ABF3-43EE5E8E3C10}"/>
              </a:ext>
            </a:extLst>
          </p:cNvPr>
          <p:cNvSpPr/>
          <p:nvPr/>
        </p:nvSpPr>
        <p:spPr>
          <a:xfrm>
            <a:off x="1007533" y="2178452"/>
            <a:ext cx="6180667" cy="341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500"/>
              </a:spcAft>
            </a:pPr>
            <a:r>
              <a:rPr lang="ru-RU" b="1" u="sng" dirty="0">
                <a:solidFill>
                  <a:srgbClr val="F165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Кремниевые препараты для растениеводства, животноводства и решения в вопросах экологии»</a:t>
            </a:r>
          </a:p>
          <a:p>
            <a:pPr algn="ctr">
              <a:lnSpc>
                <a:spcPct val="107000"/>
              </a:lnSpc>
              <a:spcAft>
                <a:spcPts val="15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научно-практическая конференция изготовителей и потребителей продукции из диатомита и ему подобных аморфных кремнеземистых пород (трепел, перлит, опока, целит, кизельгур, горная мука, 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спонгалит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др.) 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500"/>
              </a:spcAft>
            </a:pPr>
            <a:r>
              <a:rPr lang="ru-R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2022г. Камышлов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757" y="554236"/>
            <a:ext cx="5981621" cy="352966"/>
          </a:xfrm>
        </p:spPr>
        <p:txBody>
          <a:bodyPr>
            <a:normAutofit fontScale="90000"/>
          </a:bodyPr>
          <a:lstStyle/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Животноводство/Птицеводство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6959" y="1005364"/>
            <a:ext cx="6700083" cy="3612156"/>
          </a:xfrm>
        </p:spPr>
        <p:txBody>
          <a:bodyPr/>
          <a:lstStyle/>
          <a:p>
            <a:r>
              <a:rPr lang="ru-RU" sz="1800" dirty="0"/>
              <a:t>добавление в рацион </a:t>
            </a:r>
            <a:r>
              <a:rPr lang="ru-RU" sz="1800" b="1" dirty="0"/>
              <a:t>коров</a:t>
            </a:r>
            <a:r>
              <a:rPr lang="ru-RU" sz="1800" dirty="0"/>
              <a:t> 2 % </a:t>
            </a:r>
            <a:r>
              <a:rPr lang="ru-RU" sz="1800" dirty="0" err="1"/>
              <a:t>ДиГувит</a:t>
            </a:r>
            <a:r>
              <a:rPr lang="ru-RU" sz="1800" dirty="0"/>
              <a:t> обеспечивает лучшую перевариваемость питательных веществ корма, повышает молочную продуктивность на 10,9 % </a:t>
            </a:r>
          </a:p>
          <a:p>
            <a:r>
              <a:rPr lang="ru-RU" sz="1800" dirty="0"/>
              <a:t>При кормлении поросят-отъёмышей кормовая добавка </a:t>
            </a:r>
            <a:r>
              <a:rPr lang="ru-RU" sz="1800" dirty="0" err="1"/>
              <a:t>ДиГувит</a:t>
            </a:r>
            <a:r>
              <a:rPr lang="ru-RU" sz="1800" dirty="0"/>
              <a:t> показала отличное действие в отношении прекращения диареи, 70гр. на поросенка ежедневно даёт прирост мышечной массы 1,5кг/7дн., отстающие догнали активных поросят. После отъема от матки сразу едят корм, если есть добавка. Без неё не едят.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548" y="1005363"/>
            <a:ext cx="1679502" cy="113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4" y="3862507"/>
            <a:ext cx="7086466" cy="1510025"/>
          </a:xfrm>
          <a:prstGeom prst="rect">
            <a:avLst/>
          </a:prstGeom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33" y="2427009"/>
            <a:ext cx="1653117" cy="115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13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28" y="1109307"/>
            <a:ext cx="2876422" cy="39562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688" y="804709"/>
            <a:ext cx="5251470" cy="371031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dirty="0"/>
              <a:t>Применение </a:t>
            </a:r>
            <a:r>
              <a:rPr lang="ru-RU" sz="6400" dirty="0" err="1"/>
              <a:t>ДиГувит</a:t>
            </a:r>
            <a:r>
              <a:rPr lang="ru-RU" sz="6400" dirty="0"/>
              <a:t> для молодняка кроликов в качестве ростостимулирующих и адсорбирующих добавок при норме 2% в составе комбикорма:</a:t>
            </a:r>
          </a:p>
          <a:p>
            <a:r>
              <a:rPr lang="ru-RU" sz="6400" dirty="0"/>
              <a:t>повышение среднесуточных приростов живой массы на 11,4%, </a:t>
            </a:r>
            <a:r>
              <a:rPr lang="ru-RU" sz="6400" dirty="0" err="1"/>
              <a:t>предубойной</a:t>
            </a:r>
            <a:r>
              <a:rPr lang="ru-RU" sz="6400" dirty="0"/>
              <a:t> и убойной массы кроликов соответственно на 8,1% и 10,5%, содержания в тушках мяса на 11,5%;</a:t>
            </a:r>
          </a:p>
          <a:p>
            <a:r>
              <a:rPr lang="ru-RU" sz="6400" dirty="0"/>
              <a:t>увеличение в мышечной ткани животных содержания сухого вещества на 9,7% и белка на 6,6%, снижение уровня мышьяка и свинца на 21,4%; а также улучшение органолептических показателей мяса и бульона;</a:t>
            </a:r>
          </a:p>
          <a:p>
            <a:r>
              <a:rPr lang="ru-RU" sz="6400" dirty="0"/>
              <a:t>улучшение обменных процессов в организме кроликов, повышение в крови содержания общего белка на 13,5%, гемоглобина и эритроцитов при понижении уровня лейкоцитов.</a:t>
            </a:r>
          </a:p>
          <a:p>
            <a:pPr marL="0" indent="0">
              <a:buNone/>
            </a:pPr>
            <a:r>
              <a:rPr lang="ru-RU" sz="6400" dirty="0"/>
              <a:t>	Выращивание кроликов на комбикормах с оптимальными дозами </a:t>
            </a:r>
            <a:r>
              <a:rPr lang="ru-RU" sz="6400" dirty="0" err="1"/>
              <a:t>ДиГувит</a:t>
            </a:r>
            <a:r>
              <a:rPr lang="ru-RU" sz="6400" dirty="0"/>
              <a:t> 2% от общей массы корма экономически выгодно и позволяет снизить затраты кормов на единицу прироста живой массы на 9,5% и получить в расчете на 1 рубль дополнительных затрат 9,6 руб. экономического эффекта.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19214" y="127078"/>
            <a:ext cx="5981621" cy="352966"/>
          </a:xfrm>
        </p:spPr>
        <p:txBody>
          <a:bodyPr>
            <a:normAutofit fontScale="90000"/>
          </a:bodyPr>
          <a:lstStyle/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Животноводство/Птицеводство</a:t>
            </a:r>
          </a:p>
        </p:txBody>
      </p:sp>
    </p:spTree>
    <p:extLst>
      <p:ext uri="{BB962C8B-B14F-4D97-AF65-F5344CB8AC3E}">
        <p14:creationId xmlns:p14="http://schemas.microsoft.com/office/powerpoint/2010/main" val="209812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00" y="564518"/>
            <a:ext cx="7602339" cy="4901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                 Использование этой подкормки в рацион птицы способствует увеличению перевариваемости питательных веществ: органического вещества – на 6,22 %; протеина – на 17,26 %; клетчатки – на 24,03 %; жира – на 15,8 %. Следует отметить, что диатомиты </a:t>
            </a:r>
          </a:p>
          <a:p>
            <a:pPr marL="0" indent="0">
              <a:buNone/>
            </a:pPr>
            <a:r>
              <a:rPr lang="ru-RU" sz="1800" dirty="0"/>
              <a:t>способствовали повышению сохранности птицы. </a:t>
            </a:r>
          </a:p>
          <a:p>
            <a:pPr marL="0" indent="0">
              <a:buNone/>
            </a:pPr>
            <a:r>
              <a:rPr lang="ru-RU" sz="1800" dirty="0"/>
              <a:t>В опытных группах этот показатель возрастал, </a:t>
            </a:r>
          </a:p>
          <a:p>
            <a:pPr marL="0" indent="0">
              <a:buNone/>
            </a:pPr>
            <a:r>
              <a:rPr lang="ru-RU" sz="1800" dirty="0"/>
              <a:t>в среднем, на 3,3–5,2 %, по сравнению с контролем.</a:t>
            </a:r>
            <a:br>
              <a:rPr lang="ru-RU" sz="1800" dirty="0"/>
            </a:br>
            <a:r>
              <a:rPr lang="ru-RU" sz="1800" dirty="0"/>
              <a:t>                 Включение </a:t>
            </a:r>
            <a:r>
              <a:rPr lang="ru-RU" sz="1800" dirty="0" err="1"/>
              <a:t>ДиГувита</a:t>
            </a:r>
            <a:r>
              <a:rPr lang="ru-RU" sz="1800" dirty="0"/>
              <a:t> в рацион кур-несушек </a:t>
            </a:r>
          </a:p>
          <a:p>
            <a:pPr marL="0" indent="0">
              <a:buNone/>
            </a:pPr>
            <a:r>
              <a:rPr lang="ru-RU" sz="1800" dirty="0"/>
              <a:t>улучшает упругую деформацию и толщину скорлупы, </a:t>
            </a:r>
          </a:p>
          <a:p>
            <a:pPr marL="0" indent="0">
              <a:buNone/>
            </a:pPr>
            <a:r>
              <a:rPr lang="ru-RU" sz="1800" dirty="0"/>
              <a:t>снижает процент боя яиц. </a:t>
            </a:r>
          </a:p>
          <a:p>
            <a:pPr marL="0" indent="0">
              <a:buNone/>
            </a:pPr>
            <a:r>
              <a:rPr lang="ru-RU" sz="1800" dirty="0"/>
              <a:t>                 Введение в рационы диатомита оказало положительное влияние на инкубационные показатели племенных яиц. Количество замерзших эмбрионов было более низким в группах, где птица получила 5-6 % добавки диатомита. По выводимости яиц и выводу цыплят опытные группы превосходили контрольную на 2,4-3,4 % и 2,3-2,8 % соответственно. 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2757" y="154229"/>
            <a:ext cx="5981621" cy="352966"/>
          </a:xfrm>
        </p:spPr>
        <p:txBody>
          <a:bodyPr>
            <a:normAutofit fontScale="90000"/>
          </a:bodyPr>
          <a:lstStyle/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Животноводство/Птицеводство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03" y="1496350"/>
            <a:ext cx="2351380" cy="1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415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95183-6BDF-45BC-B97B-EA0AA4FF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B5A577-3E1D-4441-A39C-B9495729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86AFC4-B861-428C-8450-2DB7D16BDCC8}"/>
              </a:ext>
            </a:extLst>
          </p:cNvPr>
          <p:cNvSpPr txBox="1">
            <a:spLocks/>
          </p:cNvSpPr>
          <p:nvPr/>
        </p:nvSpPr>
        <p:spPr>
          <a:xfrm>
            <a:off x="1152564" y="135179"/>
            <a:ext cx="5981621" cy="352966"/>
          </a:xfr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ДиГувит</a:t>
            </a:r>
            <a:r>
              <a:rPr lang="ru-RU" sz="21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Животноводство/Собаководство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C8F9C3-EBC2-4ADA-926F-83F74AF8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145"/>
            <a:ext cx="1781214" cy="11867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9DEBBC-0787-46FD-9FF7-43E7630A9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228" y="1081511"/>
            <a:ext cx="1587731" cy="1500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9652B0-DCBC-4559-A4C9-3C7027D9E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89" y="1831646"/>
            <a:ext cx="2021181" cy="1347454"/>
          </a:xfrm>
          <a:prstGeom prst="rect">
            <a:avLst/>
          </a:prstGeom>
        </p:spPr>
      </p:pic>
      <p:pic>
        <p:nvPicPr>
          <p:cNvPr id="11" name="Рисунок 10" descr="https://avatars.mds.yandex.net/i?id=df40f6c8f18aad8cfd78450ac17f654f-4884844-images-taas-consumers&amp;ref=patents&amp;n=13">
            <a:extLst>
              <a:ext uri="{FF2B5EF4-FFF2-40B4-BE49-F238E27FC236}">
                <a16:creationId xmlns:a16="http://schemas.microsoft.com/office/drawing/2014/main" id="{1784F0C1-3EF5-4064-AD80-A2C57FB46C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" y="2662084"/>
            <a:ext cx="2316729" cy="72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avatars.mds.yandex.net/i?id=c07f4a61a083570d57549ee8ac0f26db-5265612-images-taas-consumers&amp;ref=patents&amp;n=13">
            <a:extLst>
              <a:ext uri="{FF2B5EF4-FFF2-40B4-BE49-F238E27FC236}">
                <a16:creationId xmlns:a16="http://schemas.microsoft.com/office/drawing/2014/main" id="{2B6821FF-F4CB-4D3B-885F-41C5A01D502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4" y="544047"/>
            <a:ext cx="2719388" cy="202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avatars.mds.yandex.net/i?id=cfdee8e2506a1adb3ede1f10ed974481-5023483-images-taas-consumers&amp;ref=patents&amp;n=13">
            <a:extLst>
              <a:ext uri="{FF2B5EF4-FFF2-40B4-BE49-F238E27FC236}">
                <a16:creationId xmlns:a16="http://schemas.microsoft.com/office/drawing/2014/main" id="{DF8A8615-CB82-46E3-8F24-A41FEE86F02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872261"/>
            <a:ext cx="3609975" cy="172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avatars.mds.yandex.net/i?id=5f273084b8ff9d106de1fc0f636943db-4755989-images-taas-consumers&amp;ref=patents&amp;n=13">
            <a:extLst>
              <a:ext uri="{FF2B5EF4-FFF2-40B4-BE49-F238E27FC236}">
                <a16:creationId xmlns:a16="http://schemas.microsoft.com/office/drawing/2014/main" id="{6E7CE074-9FFB-40E2-817A-BA965DC21F3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71" y="3715521"/>
            <a:ext cx="3488992" cy="148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427F60-93B7-4090-97C5-B03299492A4C}"/>
              </a:ext>
            </a:extLst>
          </p:cNvPr>
          <p:cNvSpPr/>
          <p:nvPr/>
        </p:nvSpPr>
        <p:spPr>
          <a:xfrm>
            <a:off x="1781214" y="421517"/>
            <a:ext cx="5086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Центр реабилитации животных» при ФГБОУ ВО Уральский ГАУ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C75C1CF-CB12-496C-A2D9-73815B64D73F}"/>
              </a:ext>
            </a:extLst>
          </p:cNvPr>
          <p:cNvSpPr/>
          <p:nvPr/>
        </p:nvSpPr>
        <p:spPr>
          <a:xfrm>
            <a:off x="2785962" y="702139"/>
            <a:ext cx="27193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Усевич</a:t>
            </a:r>
            <a:r>
              <a:rPr lang="ru-RU" sz="1600" dirty="0"/>
              <a:t> В.М., доцент кафедры инфекционной и незаразной патологии ФГБОУ ВО Уральский ГАУ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1CE5CC1-C98F-4B67-8F87-C172F1856F6D}"/>
              </a:ext>
            </a:extLst>
          </p:cNvPr>
          <p:cNvSpPr/>
          <p:nvPr/>
        </p:nvSpPr>
        <p:spPr>
          <a:xfrm>
            <a:off x="54382" y="3387282"/>
            <a:ext cx="438618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в результате скармливания «</a:t>
            </a:r>
            <a:r>
              <a:rPr lang="ru-RU" sz="1100" dirty="0" err="1"/>
              <a:t>Дигувита</a:t>
            </a:r>
            <a:r>
              <a:rPr lang="ru-RU" sz="1100" dirty="0"/>
              <a:t>» увеличилось количество </a:t>
            </a:r>
          </a:p>
          <a:p>
            <a:r>
              <a:rPr lang="ru-RU" dirty="0"/>
              <a:t>гемоглобина на 20,1%-12,2%;</a:t>
            </a:r>
          </a:p>
          <a:p>
            <a:r>
              <a:rPr lang="ru-RU" dirty="0"/>
              <a:t>Биохимический статус собак улучшился в два раза в % соотношении с контролем; </a:t>
            </a:r>
          </a:p>
          <a:p>
            <a:r>
              <a:rPr lang="ru-RU" dirty="0"/>
              <a:t>Минеральный статус собак изменился на 26,4%-44,8% </a:t>
            </a:r>
          </a:p>
        </p:txBody>
      </p:sp>
    </p:spTree>
    <p:extLst>
      <p:ext uri="{BB962C8B-B14F-4D97-AF65-F5344CB8AC3E}">
        <p14:creationId xmlns:p14="http://schemas.microsoft.com/office/powerpoint/2010/main" val="2202817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-681258" y="963385"/>
            <a:ext cx="6106583" cy="5709555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573485" y="882271"/>
            <a:ext cx="2446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С\х рынок РФ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18084117"/>
              </p:ext>
            </p:extLst>
          </p:nvPr>
        </p:nvGraphicFramePr>
        <p:xfrm>
          <a:off x="-207124" y="1486638"/>
          <a:ext cx="5346700" cy="3564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2" name="TextBox 231"/>
          <p:cNvSpPr txBox="1"/>
          <p:nvPr/>
        </p:nvSpPr>
        <p:spPr>
          <a:xfrm>
            <a:off x="1646406" y="2964139"/>
            <a:ext cx="169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andara" panose="020E0502030303020204" pitchFamily="34" charset="0"/>
                <a:cs typeface="Arial" panose="020B0604020202020204" pitchFamily="34" charset="0"/>
              </a:rPr>
              <a:t>50 </a:t>
            </a:r>
            <a:r>
              <a:rPr lang="ru-RU" sz="2000" b="1" dirty="0" err="1">
                <a:latin typeface="Candara" panose="020E0502030303020204" pitchFamily="34" charset="0"/>
                <a:cs typeface="Arial" panose="020B0604020202020204" pitchFamily="34" charset="0"/>
              </a:rPr>
              <a:t>млрд.руб</a:t>
            </a:r>
            <a:r>
              <a:rPr lang="ru-RU" sz="2000" b="1" dirty="0"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73485" y="1559379"/>
            <a:ext cx="2272394" cy="947057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Скругленный прямоугольник 232"/>
          <p:cNvSpPr/>
          <p:nvPr/>
        </p:nvSpPr>
        <p:spPr>
          <a:xfrm>
            <a:off x="5573485" y="2658836"/>
            <a:ext cx="2272394" cy="1453601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Скругленный прямоугольник 233"/>
          <p:cNvSpPr/>
          <p:nvPr/>
        </p:nvSpPr>
        <p:spPr>
          <a:xfrm>
            <a:off x="5573485" y="4241111"/>
            <a:ext cx="2272394" cy="1082030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 234"/>
          <p:cNvSpPr/>
          <p:nvPr/>
        </p:nvSpPr>
        <p:spPr>
          <a:xfrm>
            <a:off x="5529188" y="1559379"/>
            <a:ext cx="2367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36 тыс. предприятий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175 тыс. ф. хозяйств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18 млн. домохозяйств</a:t>
            </a:r>
            <a:endParaRPr lang="ru-RU" dirty="0"/>
          </a:p>
        </p:txBody>
      </p:sp>
      <p:sp>
        <p:nvSpPr>
          <p:cNvPr id="236" name="Прямоугольник 235"/>
          <p:cNvSpPr/>
          <p:nvPr/>
        </p:nvSpPr>
        <p:spPr>
          <a:xfrm>
            <a:off x="5573485" y="2635109"/>
            <a:ext cx="2367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ndara" panose="020E0502030303020204" pitchFamily="34" charset="0"/>
                <a:cs typeface="Arial" panose="020B0604020202020204" pitchFamily="34" charset="0"/>
              </a:rPr>
              <a:t>&gt;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20 тыс.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горзеленстроев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и лесхозов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50 млн. домашних цветоводов</a:t>
            </a:r>
            <a:endParaRPr lang="ru-RU" dirty="0"/>
          </a:p>
        </p:txBody>
      </p:sp>
      <p:sp>
        <p:nvSpPr>
          <p:cNvPr id="237" name="Прямоугольник 236"/>
          <p:cNvSpPr/>
          <p:nvPr/>
        </p:nvSpPr>
        <p:spPr>
          <a:xfrm>
            <a:off x="5573485" y="4264837"/>
            <a:ext cx="227239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Candara" panose="020E0502030303020204" pitchFamily="34" charset="0"/>
                <a:cs typeface="Arial" panose="020B0604020202020204" pitchFamily="34" charset="0"/>
              </a:rPr>
              <a:t>7%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ежегодный рост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681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>
            <a:extLst>
              <a:ext uri="{FF2B5EF4-FFF2-40B4-BE49-F238E27FC236}">
                <a16:creationId xmlns:a16="http://schemas.microsoft.com/office/drawing/2014/main" id="{B0C031D5-22F1-45BB-AD4B-E83FF0D76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925" y="393434"/>
            <a:ext cx="4561327" cy="5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79" b="1" dirty="0"/>
              <a:t>География поставок продукции </a:t>
            </a:r>
            <a:r>
              <a:rPr lang="ru-RU" altLang="ru-RU" sz="1579" b="1" dirty="0" err="1"/>
              <a:t>ГидроИнТех</a:t>
            </a:r>
            <a:endParaRPr lang="ru-RU" altLang="ja-JP" sz="1579" b="1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79" b="1" dirty="0"/>
              <a:t>для сельского хозяйства </a:t>
            </a:r>
          </a:p>
        </p:txBody>
      </p:sp>
      <p:pic>
        <p:nvPicPr>
          <p:cNvPr id="38915" name="Рисунок 2">
            <a:extLst>
              <a:ext uri="{FF2B5EF4-FFF2-40B4-BE49-F238E27FC236}">
                <a16:creationId xmlns:a16="http://schemas.microsoft.com/office/drawing/2014/main" id="{29DC3A92-444F-4287-A481-9E184E91D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6" y="1359374"/>
            <a:ext cx="4026733" cy="209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3">
            <a:extLst>
              <a:ext uri="{FF2B5EF4-FFF2-40B4-BE49-F238E27FC236}">
                <a16:creationId xmlns:a16="http://schemas.microsoft.com/office/drawing/2014/main" id="{9F19DC0A-029A-4EA0-A329-0A11000B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86" y="2405740"/>
            <a:ext cx="3878446" cy="234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67EE8-17CA-42F7-8212-8BDBE2366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6" y="4604355"/>
            <a:ext cx="1875386" cy="7701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5C9B4-FDDF-488A-A52C-CF364FE49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93" y="177800"/>
            <a:ext cx="3381796" cy="46512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B89DB0-CAAB-4A29-8A13-77D21864E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462" y="177800"/>
            <a:ext cx="3494967" cy="4806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8CB0CE-D8BA-4C1F-A520-9D8EFEC71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977" y="2809875"/>
            <a:ext cx="2278571" cy="25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04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597313" y="-2916340"/>
            <a:ext cx="5493533" cy="4619290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5928" y="718484"/>
            <a:ext cx="296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Лица компании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5476" y="1180149"/>
            <a:ext cx="3855466" cy="1524000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7" y="1180149"/>
            <a:ext cx="11572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80462" y="1124524"/>
            <a:ext cx="38505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Генеральный директор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Образование: высшее техническое.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Опыт  руководства производственными предприятиями – 25 лет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Функции: управление финансово-хозяйственной деятельностью,  организация производства и управление  бюджетом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99553" y="3394686"/>
            <a:ext cx="3855466" cy="1611313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8166" y="2814926"/>
            <a:ext cx="5162775" cy="39376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38543" y="2839357"/>
            <a:ext cx="480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Долганов Олег Владимирович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25816" y="5128677"/>
            <a:ext cx="5162775" cy="39376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746193" y="5153108"/>
            <a:ext cx="503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Чиргин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Сергей Георгиевич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949064" y="3429992"/>
            <a:ext cx="38505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Главный технолог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Образование: высшее техническое.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Изобретатель ключевых звеньев технологии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Функции: разработка технологий  на основе </a:t>
            </a:r>
            <a:r>
              <a:rPr lang="ru-RU" altLang="ru-RU" sz="1400" dirty="0" err="1">
                <a:latin typeface="Candara" panose="020E0502030303020204" pitchFamily="34" charset="0"/>
                <a:cs typeface="Arial" panose="020B0604020202020204" pitchFamily="34" charset="0"/>
              </a:rPr>
              <a:t>гидро</a:t>
            </a: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-ударного оборудования и  их использование в производстве  продукции</a:t>
            </a:r>
          </a:p>
        </p:txBody>
      </p:sp>
      <p:pic>
        <p:nvPicPr>
          <p:cNvPr id="16" name="Рисунок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29" y="3394685"/>
            <a:ext cx="113506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734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597313" y="-2916340"/>
            <a:ext cx="5493533" cy="4619290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5928" y="718484"/>
            <a:ext cx="296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Лица компании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5476" y="1180149"/>
            <a:ext cx="3855466" cy="1524000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80462" y="1124524"/>
            <a:ext cx="38505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Директор по науке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Доктор сельскохозяйственных наук,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Член-корреспондент РАН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Функционал: разработка продукции,  научное обоснование новых препаратов,  испытания продукции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99553" y="3394686"/>
            <a:ext cx="3855466" cy="1611313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8166" y="2814926"/>
            <a:ext cx="5162775" cy="39376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38543" y="2839357"/>
            <a:ext cx="480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Зезин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Никита Николаевич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25816" y="5128677"/>
            <a:ext cx="5162775" cy="393764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746193" y="5153108"/>
            <a:ext cx="503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Радишевский Сергей Сергеевич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949064" y="3429992"/>
            <a:ext cx="38505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Директор по развитию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Опыт развития производственных проектов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ndara" panose="020E0502030303020204" pitchFamily="34" charset="0"/>
                <a:cs typeface="Arial" panose="020B0604020202020204" pitchFamily="34" charset="0"/>
              </a:rPr>
              <a:t>Функционал: поиск новых направлений развития, организация внешнеэкономической деятельности, сопровождение и исполнение контрактов</a:t>
            </a:r>
          </a:p>
        </p:txBody>
      </p:sp>
      <p:pic>
        <p:nvPicPr>
          <p:cNvPr id="25" name="Рисунок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3" y="1162966"/>
            <a:ext cx="11509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43" y="3490089"/>
            <a:ext cx="1222053" cy="14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7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693426" y="2214328"/>
            <a:ext cx="4901293" cy="1323439"/>
          </a:xfrm>
          <a:prstGeom prst="roundRect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4791" y="2218232"/>
            <a:ext cx="7309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Candara" panose="020E0502030303020204" pitchFamily="34" charset="0"/>
                <a:cs typeface="Arial" panose="020B0604020202020204" pitchFamily="34" charset="0"/>
              </a:rPr>
              <a:t>ДОПОЛНИТЕЛЬНЫЕ МАТЕРИАЛЫ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55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/>
          <p:nvPr/>
        </p:nvSpPr>
        <p:spPr>
          <a:xfrm>
            <a:off x="4246107" y="-1112691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7336" y="953281"/>
            <a:ext cx="3887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  <a:cs typeface="Arial" panose="020B0604020202020204" pitchFamily="34" charset="0"/>
              </a:rPr>
              <a:t>НПК «Гидравлические инновационные технологии» 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производит продукты на основе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торфо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-сапропелевого концентрата, полученного из низинного торфа и сапропеля с помощью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гидроударной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структуризации. Нет химического выщелачивания, продукция экологична.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41116" y="1151261"/>
            <a:ext cx="28816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ndara" panose="020E0502030303020204" pitchFamily="34" charset="0"/>
                <a:cs typeface="Arial" panose="020B0604020202020204" pitchFamily="34" charset="0"/>
              </a:rPr>
              <a:t>Основные продукты: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Концентраты для восстановления почвы и питания растений (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ГумиТорф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Минеральные универсальные удобрения </a:t>
            </a:r>
            <a:b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ДиаГум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0" name="Рисунок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7" y="3577293"/>
            <a:ext cx="1709738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51" y="3736584"/>
            <a:ext cx="22955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451100"/>
              </p:ext>
            </p:extLst>
          </p:nvPr>
        </p:nvGraphicFramePr>
        <p:xfrm>
          <a:off x="431959" y="959309"/>
          <a:ext cx="7177156" cy="466043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2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78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4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№п/п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Состав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ГумиТорф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ОПИСАНИЕ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Магний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125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Входит в состав хлорофилла, активатор ферментов. При недостатке развивается хлороз листьев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Цинк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355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Участие в синтезе белка, углеводов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Бор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312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Рост и развитие репродуктивных органов, контроль обмена веществ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Молибден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215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Большое значение в процессах азотного обмена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Медь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900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Активатор клеточного дыхания, белкового и углеродного обмена, иммунный стимулятор,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Кадмий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Активатор ферментов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Натрий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712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Участие в обменных процессах, контроль калий натриевого насоса, тургор клеток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Кальций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426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Входит в состав плодов, и клеточной стенки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Калий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1380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Сохраняет воду, повышает засухоустойчивость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Железо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2000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Принимает участие в синтезе хлорофилла, участвует в клеточном дыхании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Азот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2900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Регулирует рост вегетативной массы растения, определяет уровень урожайности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Сера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250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Входит в склад ферментов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8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Фосфор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800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Активирует рост корневой системы, повышает морозоустойчивость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Кремний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112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Входит в состав защитных оболочек плода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Ванадий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Участвует в азотном обмене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Вольфрам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Действие на растение неизвестно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8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Станум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 мг/л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Поднимает стойкость к грибковым инвазиям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419" marR="29419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008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7" name="object 5"/>
          <p:cNvSpPr/>
          <p:nvPr/>
        </p:nvSpPr>
        <p:spPr>
          <a:xfrm>
            <a:off x="0" y="963384"/>
            <a:ext cx="8020050" cy="45801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852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4689"/>
            <a:ext cx="4346956" cy="2727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986" y="2034689"/>
            <a:ext cx="3976064" cy="2727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65" y="1037371"/>
            <a:ext cx="519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Пример восстановления почв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73" y="1637358"/>
            <a:ext cx="226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Сентябрь 2018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3986" y="1637357"/>
            <a:ext cx="226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Июль 2020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2677886" y="1722664"/>
            <a:ext cx="1298121" cy="312025"/>
          </a:xfrm>
          <a:prstGeom prst="rightArrow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60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65" y="1037371"/>
            <a:ext cx="519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Пример рекультивации ЛАРН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73" y="1637358"/>
            <a:ext cx="226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Июль 2022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3986" y="1637357"/>
            <a:ext cx="226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Август 2022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2677886" y="1722664"/>
            <a:ext cx="1298121" cy="312025"/>
          </a:xfrm>
          <a:prstGeom prst="rightArrow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19654E-4310-4AC1-AD83-2CF70837F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41447" y="2292796"/>
            <a:ext cx="6213099" cy="31337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D7B193-5955-460B-B805-674D18882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843" y="2237343"/>
            <a:ext cx="4214813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09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3">
            <a:extLst>
              <a:ext uri="{FF2B5EF4-FFF2-40B4-BE49-F238E27FC236}">
                <a16:creationId xmlns:a16="http://schemas.microsoft.com/office/drawing/2014/main" id="{BF983F98-BA78-4A4D-BB1F-4CF0C416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658"/>
              </a:spcBef>
              <a:buFont typeface="Arial" panose="020B0604020202020204" pitchFamily="34" charset="0"/>
              <a:buChar char="•"/>
              <a:defRPr sz="1842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88713" indent="-187966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 sz="1579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51865" indent="-150373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 sz="1316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52612" indent="-150373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53358" indent="-150373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654104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954850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255596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556342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75DC7E2-08E5-4689-9EDB-6668C9C31A69}" type="slidenum">
              <a:rPr lang="ru-RU" altLang="ru-RU" sz="789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789">
              <a:solidFill>
                <a:srgbClr val="8989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3EB9B-3EA1-458B-B045-D49865BBEA95}"/>
              </a:ext>
            </a:extLst>
          </p:cNvPr>
          <p:cNvSpPr txBox="1"/>
          <p:nvPr/>
        </p:nvSpPr>
        <p:spPr>
          <a:xfrm>
            <a:off x="2096909" y="654487"/>
            <a:ext cx="4266917" cy="41626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105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рекультивации </a:t>
            </a:r>
            <a:r>
              <a:rPr lang="ja-JP" altLang="en-US" sz="2105">
                <a:solidFill>
                  <a:srgbClr val="000000"/>
                </a:solidFill>
                <a:latin typeface="Times New Roman" panose="02020603050405020304" pitchFamily="18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填海工程</a:t>
            </a:r>
            <a:endParaRPr lang="ru-RU" altLang="ru-RU" sz="1184"/>
          </a:p>
        </p:txBody>
      </p:sp>
      <p:pic>
        <p:nvPicPr>
          <p:cNvPr id="39940" name="Picture 8" descr="logo">
            <a:extLst>
              <a:ext uri="{FF2B5EF4-FFF2-40B4-BE49-F238E27FC236}">
                <a16:creationId xmlns:a16="http://schemas.microsoft.com/office/drawing/2014/main" id="{895D2612-3EC9-4C61-86DC-BEE49306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0" y="4138196"/>
            <a:ext cx="858396" cy="59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3">
            <a:extLst>
              <a:ext uri="{FF2B5EF4-FFF2-40B4-BE49-F238E27FC236}">
                <a16:creationId xmlns:a16="http://schemas.microsoft.com/office/drawing/2014/main" id="{9EFD2A7B-FF30-4D0D-9890-6B16BD70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04" y="1307160"/>
            <a:ext cx="1684419" cy="7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13">
            <a:extLst>
              <a:ext uri="{FF2B5EF4-FFF2-40B4-BE49-F238E27FC236}">
                <a16:creationId xmlns:a16="http://schemas.microsoft.com/office/drawing/2014/main" id="{FE34AF23-6741-40F3-B197-BB27051E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5" y="1356241"/>
            <a:ext cx="1304302" cy="7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15">
            <a:extLst>
              <a:ext uri="{FF2B5EF4-FFF2-40B4-BE49-F238E27FC236}">
                <a16:creationId xmlns:a16="http://schemas.microsoft.com/office/drawing/2014/main" id="{07169433-6924-4DDB-A611-CC73E69D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0" y="2175999"/>
            <a:ext cx="687134" cy="7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Рисунок 17">
            <a:extLst>
              <a:ext uri="{FF2B5EF4-FFF2-40B4-BE49-F238E27FC236}">
                <a16:creationId xmlns:a16="http://schemas.microsoft.com/office/drawing/2014/main" id="{5DA563A7-00AC-4404-8967-41D75C7C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1" y="3129424"/>
            <a:ext cx="1107978" cy="85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Рисунок 19">
            <a:extLst>
              <a:ext uri="{FF2B5EF4-FFF2-40B4-BE49-F238E27FC236}">
                <a16:creationId xmlns:a16="http://schemas.microsoft.com/office/drawing/2014/main" id="{6FD19C97-EF34-4E7F-88D1-49AF3821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236"/>
            <a:ext cx="1495405" cy="59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Рисунок 23">
            <a:extLst>
              <a:ext uri="{FF2B5EF4-FFF2-40B4-BE49-F238E27FC236}">
                <a16:creationId xmlns:a16="http://schemas.microsoft.com/office/drawing/2014/main" id="{9A695622-CD18-4961-88DD-4355EABA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56" y="2114386"/>
            <a:ext cx="1405597" cy="105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Рисунок 1">
            <a:extLst>
              <a:ext uri="{FF2B5EF4-FFF2-40B4-BE49-F238E27FC236}">
                <a16:creationId xmlns:a16="http://schemas.microsoft.com/office/drawing/2014/main" id="{1C4055A4-57F3-47B6-AE94-9D9C824CC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0" y="1042958"/>
            <a:ext cx="4260652" cy="319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Рисунок 21">
            <a:extLst>
              <a:ext uri="{FF2B5EF4-FFF2-40B4-BE49-F238E27FC236}">
                <a16:creationId xmlns:a16="http://schemas.microsoft.com/office/drawing/2014/main" id="{B801C92D-180C-428C-95A0-E7C4F211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55" y="554236"/>
            <a:ext cx="721595" cy="80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Рисунок 23" descr="C:\work\ТСК\РЕКУЛЬТИВАЦИЯ\СВЯТОГОР Красноуральск\контрольный участок\2020-2021\(1) 06.10.2020г..jpg">
            <a:extLst>
              <a:ext uri="{FF2B5EF4-FFF2-40B4-BE49-F238E27FC236}">
                <a16:creationId xmlns:a16="http://schemas.microsoft.com/office/drawing/2014/main" id="{62EE5284-1CC2-475E-B2AC-F0BB3215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62" y="3244295"/>
            <a:ext cx="2180451" cy="16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Рисунок 24" descr="C:\work\ТСК\РЕКУЛЬТИВАЦИЯ\СВЯТОГОР Красноуральск\контрольный участок\2020-2021\(1) 19.05.2021г..jpg">
            <a:extLst>
              <a:ext uri="{FF2B5EF4-FFF2-40B4-BE49-F238E27FC236}">
                <a16:creationId xmlns:a16="http://schemas.microsoft.com/office/drawing/2014/main" id="{9320D96C-5B30-43B1-99B7-C376994FC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15" y="3252649"/>
            <a:ext cx="2170008" cy="162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Рисунок 25" descr="C:\work\ТСК\РЕКУЛЬТИВАЦИЯ\СВЯТОГОР Красноуральск\контрольный участок\2020-2021\(2) 19.05.2021г..jpg">
            <a:extLst>
              <a:ext uri="{FF2B5EF4-FFF2-40B4-BE49-F238E27FC236}">
                <a16:creationId xmlns:a16="http://schemas.microsoft.com/office/drawing/2014/main" id="{80F63C41-B7D8-4158-8F01-61712CD5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05" y="4034813"/>
            <a:ext cx="2155388" cy="82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2" name="Прямоугольник 6">
            <a:extLst>
              <a:ext uri="{FF2B5EF4-FFF2-40B4-BE49-F238E27FC236}">
                <a16:creationId xmlns:a16="http://schemas.microsoft.com/office/drawing/2014/main" id="{F8622AD6-C6D4-4D12-94BD-F1CE9EE13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538" y="4636317"/>
            <a:ext cx="990977" cy="27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789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84" b="1">
                <a:ea typeface="Calibri" panose="020F0502020204030204" pitchFamily="34" charset="0"/>
                <a:cs typeface="Times New Roman" panose="02020603050405020304" pitchFamily="18" charset="0"/>
              </a:rPr>
              <a:t>06.10. 2020г</a:t>
            </a:r>
            <a:endParaRPr lang="ru-RU" altLang="ru-RU" sz="1184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53" name="Прямоугольник 7">
            <a:extLst>
              <a:ext uri="{FF2B5EF4-FFF2-40B4-BE49-F238E27FC236}">
                <a16:creationId xmlns:a16="http://schemas.microsoft.com/office/drawing/2014/main" id="{A8D0D197-9DF7-4A61-B6AD-ABA9B2052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799" y="4607077"/>
            <a:ext cx="968535" cy="27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84" b="1">
                <a:ea typeface="Calibri" panose="020F0502020204030204" pitchFamily="34" charset="0"/>
                <a:cs typeface="Times New Roman" panose="02020603050405020304" pitchFamily="18" charset="0"/>
              </a:rPr>
              <a:t>19.05. 2021г</a:t>
            </a:r>
            <a:endParaRPr lang="ru-RU" altLang="ru-RU" sz="1184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89BA04-B94D-4C5B-99C5-60A4B18360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8092" y="4316614"/>
            <a:ext cx="2033454" cy="11300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50" y="1037371"/>
            <a:ext cx="519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Производственные мощности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50" y="1499036"/>
            <a:ext cx="7413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Основой технологии получения продукта является использование </a:t>
            </a:r>
            <a:r>
              <a:rPr lang="ru-RU" altLang="ru-RU" sz="1600" dirty="0" err="1">
                <a:latin typeface="Candara" panose="020E0502030303020204" pitchFamily="34" charset="0"/>
                <a:cs typeface="Arial" panose="020B0604020202020204" pitchFamily="34" charset="0"/>
              </a:rPr>
              <a:t>гидроударного</a:t>
            </a:r>
            <a:r>
              <a:rPr lang="ru-RU" alt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 аппарата оригинальной конструкции в котором совмещены процессы диспергирования, экстракции, растворения, дезинтеграции и деструкции клеточных структур.</a:t>
            </a:r>
          </a:p>
        </p:txBody>
      </p:sp>
      <p:pic>
        <p:nvPicPr>
          <p:cNvPr id="11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7" y="2661557"/>
            <a:ext cx="3761793" cy="25063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661557"/>
            <a:ext cx="3342826" cy="25063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996270" y="5194237"/>
            <a:ext cx="26749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Стационарная установка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776788" y="5194237"/>
            <a:ext cx="2673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Мобильная установка</a:t>
            </a:r>
          </a:p>
        </p:txBody>
      </p:sp>
    </p:spTree>
    <p:extLst>
      <p:ext uri="{BB962C8B-B14F-4D97-AF65-F5344CB8AC3E}">
        <p14:creationId xmlns:p14="http://schemas.microsoft.com/office/powerpoint/2010/main" val="4129795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658"/>
              </a:spcBef>
              <a:buFont typeface="Arial" panose="020B0604020202020204" pitchFamily="34" charset="0"/>
              <a:buChar char="•"/>
              <a:defRPr sz="1842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88713" indent="-187966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 sz="1579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51865" indent="-150373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 sz="1316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52612" indent="-150373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53358" indent="-150373">
              <a:lnSpc>
                <a:spcPct val="90000"/>
              </a:lnSpc>
              <a:spcBef>
                <a:spcPts val="329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654104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954850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255596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556342" indent="-150373" eaLnBrk="0" fontAlgn="base" hangingPunct="0">
              <a:lnSpc>
                <a:spcPct val="90000"/>
              </a:lnSpc>
              <a:spcBef>
                <a:spcPts val="32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2B4444D-04FC-4DD1-B920-D7A2E09FB246}" type="slidenum">
              <a:rPr lang="ru-RU" sz="789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ru-RU" sz="789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8939" y="604884"/>
            <a:ext cx="1703216" cy="416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105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Водоочистка </a:t>
            </a:r>
            <a:endParaRPr lang="ru-RU" sz="1184" dirty="0"/>
          </a:p>
        </p:txBody>
      </p:sp>
      <p:pic>
        <p:nvPicPr>
          <p:cNvPr id="29701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83" y="2247355"/>
            <a:ext cx="2337093" cy="175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11"/>
          <p:cNvSpPr txBox="1">
            <a:spLocks noChangeArrowheads="1"/>
          </p:cNvSpPr>
          <p:nvPr/>
        </p:nvSpPr>
        <p:spPr bwMode="auto">
          <a:xfrm>
            <a:off x="557644" y="4165343"/>
            <a:ext cx="1758563" cy="27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Мобильная установка</a:t>
            </a:r>
          </a:p>
        </p:txBody>
      </p:sp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309106" y="1174538"/>
            <a:ext cx="7251462" cy="90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altLang="ru-RU" sz="13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гидроударную</a:t>
            </a:r>
            <a:r>
              <a:rPr lang="ru-RU" altLang="ru-RU" sz="13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технологию аппарата оригинальной конструкции в котором совмещены процессы диспергирования, экстракции, растворения, дезинтеграции и деструкции клеточных структур при использования </a:t>
            </a:r>
            <a:r>
              <a:rPr lang="ru-RU" altLang="ru-RU" sz="13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ДиаГум</a:t>
            </a:r>
            <a:r>
              <a:rPr lang="ru-RU" altLang="ru-RU" sz="13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качестве сорбента мы добились самых высоких показателей очистки шахтной воды ДМР</a:t>
            </a:r>
            <a:r>
              <a:rPr lang="en-US" altLang="ru-RU" sz="13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3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показателю </a:t>
            </a:r>
            <a:r>
              <a:rPr lang="en-US" altLang="ru-RU" sz="13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Cu.</a:t>
            </a:r>
            <a:endParaRPr lang="ru-RU" altLang="ru-RU" sz="131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5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55" y="554236"/>
            <a:ext cx="721595" cy="80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236"/>
            <a:ext cx="1495405" cy="59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706767" y="2119168"/>
          <a:ext cx="5029238" cy="2795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10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6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22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4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91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ШИФР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Навеска, гр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Время, мин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TDS, ppm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pH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ОВП, mV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t, С°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Cu, мг\л (ppm)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Дуниты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381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3,564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Дуниты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2680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4,37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261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22,4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1,704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Дуниты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2450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1,232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Диатомиты</a:t>
                      </a:r>
                    </a:p>
                  </a:txBody>
                  <a:tcPr marL="45113" marR="451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15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5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2460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4,98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194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22,4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0</a:t>
                      </a:r>
                    </a:p>
                  </a:txBody>
                  <a:tcPr marL="45113" marR="4511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Диатомиты</a:t>
                      </a:r>
                    </a:p>
                  </a:txBody>
                  <a:tcPr marL="45113" marR="451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15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10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2350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5,11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163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22,4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0</a:t>
                      </a:r>
                    </a:p>
                  </a:txBody>
                  <a:tcPr marL="45113" marR="4511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Диатомиты</a:t>
                      </a:r>
                    </a:p>
                  </a:txBody>
                  <a:tcPr marL="45113" marR="451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15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15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2350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5,28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169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22,4</a:t>
                      </a: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0</a:t>
                      </a:r>
                    </a:p>
                  </a:txBody>
                  <a:tcPr marL="45113" marR="4511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Глаукониты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4,77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215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Глаукониты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2450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2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Глаукониты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2340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5,96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13" marR="4511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536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8E8C96-F4C6-497B-8E31-59DB39C95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518432"/>
            <a:ext cx="3286900" cy="13498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216C4D-EC18-46D6-A6D8-3D8DA0271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937" y="416378"/>
            <a:ext cx="3828863" cy="2865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28B9C2-9607-4144-ACAB-A5B5574B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33" y="2516688"/>
            <a:ext cx="3886200" cy="29085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55C41E-8A13-42AE-8205-0FDE2CD0C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213" y="3970977"/>
            <a:ext cx="3265404" cy="11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3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07" y="341771"/>
            <a:ext cx="5257117" cy="18614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Прямоугольник 3"/>
          <p:cNvSpPr/>
          <p:nvPr/>
        </p:nvSpPr>
        <p:spPr>
          <a:xfrm>
            <a:off x="2910327" y="2660092"/>
            <a:ext cx="3758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Долганов Олег Владимирович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Тел: +7 (912) 234-28-78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E-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mail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: ovd9122342878@gmail.com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http://qrcoder.ru/code/?http%3A%2F%2Fwww.gidrointech.ru%2Findex.php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16" y="386827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olgano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2" y="2439529"/>
            <a:ext cx="1924050" cy="2857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3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971" y="1686087"/>
            <a:ext cx="5636079" cy="3933664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-967007" y="963385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48298" y="1137454"/>
            <a:ext cx="2446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Проблематика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29306" y="1733548"/>
            <a:ext cx="47223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Снижение качества с\х продукции </a:t>
            </a:r>
            <a:b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за счет уменьшения количества микроэлементов в её составе;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Деградация почвы, снижение плодородия;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Дефицит инженерных решений производства органо-минеральных удобрений природного происхождения, которые позволяют обеспечить прирост и качество производства с\х продукции, </a:t>
            </a:r>
            <a:b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а также восстановление почв в комплексе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80153" y="575899"/>
            <a:ext cx="3208019" cy="1003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84" dirty="0">
                <a:solidFill>
                  <a:srgbClr val="000000"/>
                </a:solidFill>
                <a:latin typeface="Candara" panose="020E0502030303020204" pitchFamily="34" charset="0"/>
              </a:rPr>
              <a:t>В 1870 году Д. И. Менделеев, который уделял большое внимание развитию сельскохозяйственной науки, предложил в качестве кремниевых удобрений использовать твёрдые формы — минералы. </a:t>
            </a:r>
            <a:endParaRPr lang="ru-RU" sz="1184" dirty="0">
              <a:latin typeface="Candara" panose="020E0502030303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26481" y="1868495"/>
            <a:ext cx="1884229" cy="155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84" dirty="0">
                <a:solidFill>
                  <a:srgbClr val="000000"/>
                </a:solidFill>
                <a:latin typeface="Candara" panose="020E0502030303020204" pitchFamily="34" charset="0"/>
              </a:rPr>
              <a:t>Первый классический полевой эксперимент с кремниевым удобрением начали на первой в мире опытной станции </a:t>
            </a:r>
            <a:r>
              <a:rPr lang="ru-RU" sz="1184" dirty="0" err="1">
                <a:solidFill>
                  <a:srgbClr val="000000"/>
                </a:solidFill>
                <a:latin typeface="Candara" panose="020E0502030303020204" pitchFamily="34" charset="0"/>
              </a:rPr>
              <a:t>Ротамстед</a:t>
            </a:r>
            <a:r>
              <a:rPr lang="ru-RU" sz="1184" dirty="0">
                <a:solidFill>
                  <a:srgbClr val="000000"/>
                </a:solidFill>
                <a:latin typeface="Candara" panose="020E0502030303020204" pitchFamily="34" charset="0"/>
              </a:rPr>
              <a:t> (Великобритания) в 1856 году. </a:t>
            </a: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" y="99297"/>
            <a:ext cx="1422604" cy="17859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12270" y="422393"/>
            <a:ext cx="2222222" cy="517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21" i="1" dirty="0">
                <a:solidFill>
                  <a:srgbClr val="000000"/>
                </a:solidFill>
                <a:latin typeface="YS Text"/>
              </a:rPr>
              <a:t>Немецкий профессор </a:t>
            </a:r>
          </a:p>
          <a:p>
            <a:r>
              <a:rPr lang="ru-RU" sz="921" i="1" dirty="0">
                <a:solidFill>
                  <a:srgbClr val="000000"/>
                </a:solidFill>
                <a:latin typeface="YS Text"/>
              </a:rPr>
              <a:t>органической химии </a:t>
            </a:r>
          </a:p>
          <a:p>
            <a:r>
              <a:rPr lang="ru-RU" sz="921" i="1" dirty="0" err="1">
                <a:solidFill>
                  <a:srgbClr val="000000"/>
                </a:solidFill>
                <a:latin typeface="YS Text"/>
              </a:rPr>
              <a:t>Юстус</a:t>
            </a:r>
            <a:r>
              <a:rPr lang="ru-RU" sz="921" i="1" dirty="0">
                <a:solidFill>
                  <a:srgbClr val="000000"/>
                </a:solidFill>
                <a:latin typeface="YS Text"/>
              </a:rPr>
              <a:t> Либих (1803-1873 </a:t>
            </a:r>
            <a:r>
              <a:rPr lang="ru-RU" sz="921" i="1" dirty="0" err="1">
                <a:solidFill>
                  <a:srgbClr val="000000"/>
                </a:solidFill>
                <a:latin typeface="YS Text"/>
              </a:rPr>
              <a:t>гг</a:t>
            </a:r>
            <a:r>
              <a:rPr lang="ru-RU" sz="921" i="1" dirty="0">
                <a:solidFill>
                  <a:srgbClr val="000000"/>
                </a:solidFill>
                <a:latin typeface="YS Text"/>
              </a:rPr>
              <a:t>).</a:t>
            </a:r>
            <a:endParaRPr lang="ru-RU" sz="92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557" y="0"/>
            <a:ext cx="4363285" cy="49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6" descr="Z:\Клиенты\Удобрения\ГидроИнТех\Логотип 1024_pixels\Screenshot_9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596" y="25382"/>
            <a:ext cx="1051454" cy="36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F52AD28E-BF51-4BE3-816E-88834FA0D388}"/>
              </a:ext>
            </a:extLst>
          </p:cNvPr>
          <p:cNvSpPr/>
          <p:nvPr/>
        </p:nvSpPr>
        <p:spPr>
          <a:xfrm>
            <a:off x="-1053257" y="970602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CFB2C7-478A-4E82-AA1B-97C909670459}"/>
              </a:ext>
            </a:extLst>
          </p:cNvPr>
          <p:cNvSpPr/>
          <p:nvPr/>
        </p:nvSpPr>
        <p:spPr>
          <a:xfrm>
            <a:off x="1072114" y="1682012"/>
            <a:ext cx="33609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Candara" panose="020E0502030303020204" pitchFamily="34" charset="0"/>
              </a:rPr>
              <a:t>Ученый определил, что урожайность большинства растений зависит от наличия или недостатка в почве отдельных минеральных питательных компонентов.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Candara" panose="020E0502030303020204" pitchFamily="34" charset="0"/>
              </a:rPr>
              <a:t>И для повышения урожайности сельскохозяйственных культур и предотвращения деградации почв нужно вносить активные формы азота, фосфора, калия и… кремния.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1A856C-FFDF-4188-B24E-9516E15072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04" y="3707779"/>
            <a:ext cx="3253783" cy="17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1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1567202" y="480331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43920" y="1117634"/>
            <a:ext cx="2446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Решение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416967" y="1489182"/>
            <a:ext cx="54537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Создание номенклатуры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торфо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-сапропелевого концентрата (ТСК) с повышенным содержанием микроэлементов, пригодного для выращивания широкого спектра сельскохозяйственных культур, а также для всех известных направлений рекультивации почв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Создание технологии и оборудования для производства концентрата гуминовых и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фульвовых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кислот с повышенным содержанием микроэлементов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3B09D2-56E1-4ED6-A8F3-5AFEE2697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" y="2047982"/>
            <a:ext cx="1597140" cy="21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3920" y="1117634"/>
            <a:ext cx="296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Способы решения 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04AF2-BEC8-42BB-ACAC-E161A7DA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65" y="1733548"/>
            <a:ext cx="4101162" cy="2306904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43384D2D-12ED-4863-AFF9-D336426E58FF}"/>
              </a:ext>
            </a:extLst>
          </p:cNvPr>
          <p:cNvSpPr/>
          <p:nvPr/>
        </p:nvSpPr>
        <p:spPr>
          <a:xfrm>
            <a:off x="2308727" y="43744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BB7AE8-A666-4F4F-8143-C68C75B046B1}"/>
              </a:ext>
            </a:extLst>
          </p:cNvPr>
          <p:cNvSpPr/>
          <p:nvPr/>
        </p:nvSpPr>
        <p:spPr>
          <a:xfrm>
            <a:off x="3675354" y="755640"/>
            <a:ext cx="442002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1. Разработка сбалансированной рецептуры.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2. Использование природных минералов в качестве добавок в исходное сырьё.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3. Разработка программы управления составом добавок и качеством ТСК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ГумиТорф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в зависимости от потребности для обеспечения здорового и гармоничного развития различных типов растений.</a:t>
            </a:r>
          </a:p>
          <a:p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4. Сокращение числа технологических стадий за счет использования </a:t>
            </a:r>
            <a:r>
              <a:rPr lang="ru-RU" dirty="0" err="1">
                <a:latin typeface="Candara" panose="020E0502030303020204" pitchFamily="34" charset="0"/>
                <a:cs typeface="Arial" panose="020B0604020202020204" pitchFamily="34" charset="0"/>
              </a:rPr>
              <a:t>гидроударного</a:t>
            </a:r>
            <a:r>
              <a:rPr lang="ru-RU" dirty="0">
                <a:latin typeface="Candara" panose="020E0502030303020204" pitchFamily="34" charset="0"/>
                <a:cs typeface="Arial" panose="020B0604020202020204" pitchFamily="34" charset="0"/>
              </a:rPr>
              <a:t> аппарата оригинальной конструкции в котором совмещены процессы диспергирования, экстракции, растворения, дезинтеграции и деструкции клеточных структур.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735BC-CB72-4E30-8B7F-0D8ED877E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65" y="4040452"/>
            <a:ext cx="3270504" cy="11201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1828785" y="-278038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CF14A4DC-E493-4E24-BB93-02FC0B469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671011"/>
              </p:ext>
            </p:extLst>
          </p:nvPr>
        </p:nvGraphicFramePr>
        <p:xfrm>
          <a:off x="1349241" y="8616"/>
          <a:ext cx="72454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A738C4A8-5DC8-4A83-97D7-148DAA4ABA2C}"/>
              </a:ext>
            </a:extLst>
          </p:cNvPr>
          <p:cNvSpPr txBox="1">
            <a:spLocks/>
          </p:cNvSpPr>
          <p:nvPr/>
        </p:nvSpPr>
        <p:spPr>
          <a:xfrm>
            <a:off x="-235878" y="974117"/>
            <a:ext cx="3170238" cy="22686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Органо-химический состав ДиаГум</a:t>
            </a:r>
          </a:p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ТУ 0392 – 001 – 14741912 – 2017 </a:t>
            </a:r>
          </a:p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виде гранулы.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874248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990108" y="3220698"/>
            <a:ext cx="1407257" cy="1033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1774" y="2049305"/>
            <a:ext cx="1407257" cy="1033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464667" y="-608239"/>
            <a:ext cx="7153275" cy="6836227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3920" y="1117634"/>
            <a:ext cx="296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Ассортимент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20" y="3248417"/>
            <a:ext cx="712445" cy="103374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10165" y="3358887"/>
            <a:ext cx="133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ГумиТорф</a:t>
            </a: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-Универсал</a:t>
            </a:r>
            <a:b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OrSis</a:t>
            </a:r>
            <a:r>
              <a:rPr lang="en-US" sz="1200" b="1" dirty="0">
                <a:latin typeface="Candara" panose="020E0502030303020204" pitchFamily="34" charset="0"/>
                <a:cs typeface="Arial" panose="020B0604020202020204" pitchFamily="34" charset="0"/>
              </a:rPr>
              <a:t>-universal)</a:t>
            </a:r>
            <a:endParaRPr lang="ru-RU" sz="1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76" y="2049305"/>
            <a:ext cx="627678" cy="103382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71775" y="2237637"/>
            <a:ext cx="133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ГумиТорф</a:t>
            </a: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br>
              <a:rPr lang="en-US" sz="1200" b="1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Старт</a:t>
            </a:r>
            <a:b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OrSis</a:t>
            </a:r>
            <a:r>
              <a:rPr lang="en-US" sz="1200" b="1" dirty="0">
                <a:latin typeface="Candara" panose="020E0502030303020204" pitchFamily="34" charset="0"/>
                <a:cs typeface="Arial" panose="020B0604020202020204" pitchFamily="34" charset="0"/>
              </a:rPr>
              <a:t>-start)</a:t>
            </a:r>
            <a:endParaRPr lang="ru-RU" sz="12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40" y="4459383"/>
            <a:ext cx="975232" cy="1003096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021606" y="4410807"/>
            <a:ext cx="1407257" cy="1033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5574" y="4531609"/>
            <a:ext cx="133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ГумиТорф</a:t>
            </a: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br>
              <a:rPr lang="en-US" sz="1200" b="1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Финал</a:t>
            </a:r>
            <a:b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 err="1">
                <a:latin typeface="Candara" panose="020E0502030303020204" pitchFamily="34" charset="0"/>
                <a:cs typeface="Arial" panose="020B0604020202020204" pitchFamily="34" charset="0"/>
              </a:rPr>
              <a:t>OrSis</a:t>
            </a:r>
            <a:r>
              <a:rPr lang="en-US" sz="1200" b="1" dirty="0">
                <a:latin typeface="Candara" panose="020E0502030303020204" pitchFamily="34" charset="0"/>
                <a:cs typeface="Arial" panose="020B0604020202020204" pitchFamily="34" charset="0"/>
              </a:rPr>
              <a:t>-final)</a:t>
            </a:r>
            <a:endParaRPr lang="ru-RU" sz="1200" b="1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1457D458-A337-4F2C-9FA3-74A2E114C2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967020"/>
              </p:ext>
            </p:extLst>
          </p:nvPr>
        </p:nvGraphicFramePr>
        <p:xfrm>
          <a:off x="2499681" y="2026106"/>
          <a:ext cx="2459200" cy="3478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8" imgW="4533723" imgH="6415677" progId="Acrobat.Document.DC">
                  <p:embed/>
                </p:oleObj>
              </mc:Choice>
              <mc:Fallback>
                <p:oleObj name="Acrobat Document" r:id="rId8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99681" y="2026106"/>
                        <a:ext cx="2459200" cy="3478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8616397-BDC6-40A5-8E16-273BC2F09CAF}"/>
              </a:ext>
            </a:extLst>
          </p:cNvPr>
          <p:cNvSpPr txBox="1"/>
          <p:nvPr/>
        </p:nvSpPr>
        <p:spPr>
          <a:xfrm>
            <a:off x="5044517" y="270717"/>
            <a:ext cx="29697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Сейчас в ассортименте производства компании больше 20 (из них 4 на основе диатомита, один из них </a:t>
            </a:r>
            <a:r>
              <a:rPr lang="ru-RU" dirty="0" err="1"/>
              <a:t>ГумиТорф-нанокремний</a:t>
            </a:r>
            <a:r>
              <a:rPr lang="ru-RU" dirty="0"/>
              <a:t>) наименований продукции с повышенным содержанием микроэлементов. Отдельной группой стоят </a:t>
            </a:r>
            <a:r>
              <a:rPr lang="ru-RU" dirty="0" err="1"/>
              <a:t>фитопрепараты</a:t>
            </a:r>
            <a:r>
              <a:rPr lang="ru-RU" dirty="0"/>
              <a:t> с </a:t>
            </a:r>
            <a:r>
              <a:rPr lang="ru-RU" dirty="0" err="1"/>
              <a:t>фунгицидной</a:t>
            </a:r>
            <a:r>
              <a:rPr lang="ru-RU" dirty="0"/>
              <a:t> активностью. Отдельно гордимся </a:t>
            </a:r>
            <a:r>
              <a:rPr lang="ru-RU" dirty="0" err="1"/>
              <a:t>ГумиТорф</a:t>
            </a:r>
            <a:r>
              <a:rPr lang="ru-RU" dirty="0"/>
              <a:t>-Стерня и </a:t>
            </a:r>
            <a:r>
              <a:rPr lang="ru-RU" dirty="0" err="1"/>
              <a:t>ГумиТорф</a:t>
            </a:r>
            <a:r>
              <a:rPr lang="ru-RU" dirty="0"/>
              <a:t>-Компостер. </a:t>
            </a:r>
          </a:p>
          <a:p>
            <a:r>
              <a:rPr lang="ru-RU" dirty="0"/>
              <a:t>Наши партнеры это казанские микробиологи и </a:t>
            </a:r>
            <a:r>
              <a:rPr lang="ru-RU"/>
              <a:t>УралНИИСХоз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1333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5" y="193222"/>
            <a:ext cx="1875386" cy="7701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65" y="2843852"/>
            <a:ext cx="7608815" cy="2676104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4163721" y="-1548935"/>
            <a:ext cx="5493533" cy="4619290"/>
          </a:xfrm>
          <a:prstGeom prst="ellipse">
            <a:avLst/>
          </a:prstGeom>
          <a:solidFill>
            <a:srgbClr val="B8E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865" y="1305555"/>
            <a:ext cx="48320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Повышает урожайность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Восстанавливает почву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ndara" panose="020E0502030303020204" pitchFamily="34" charset="0"/>
                <a:cs typeface="Arial" panose="020B0604020202020204" pitchFamily="34" charset="0"/>
              </a:rPr>
              <a:t>Повышает водоудерживающие свойства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Препятствует развитию патогенов и вредителей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Нейтрализует продукты техногенных загрязнений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7949" y="782628"/>
            <a:ext cx="2969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  <a:cs typeface="Arial" panose="020B0604020202020204" pitchFamily="34" charset="0"/>
              </a:rPr>
              <a:t>Результативность продуктов</a:t>
            </a:r>
            <a:endParaRPr lang="ru-RU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09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1505</Words>
  <Application>Microsoft Office PowerPoint</Application>
  <PresentationFormat>Произвольный</PresentationFormat>
  <Paragraphs>348</Paragraphs>
  <Slides>28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Yu Gothic</vt:lpstr>
      <vt:lpstr>Yu Gothic Light</vt:lpstr>
      <vt:lpstr>Aharoni</vt:lpstr>
      <vt:lpstr>Arial</vt:lpstr>
      <vt:lpstr>Calibri</vt:lpstr>
      <vt:lpstr>Calibri Light</vt:lpstr>
      <vt:lpstr>Candara</vt:lpstr>
      <vt:lpstr>Times New Roman</vt:lpstr>
      <vt:lpstr>YS Text</vt:lpstr>
      <vt:lpstr>Office Theme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ДиГувит. Животноводство/Птицеводство</vt:lpstr>
      <vt:lpstr>ДиГувит. Животноводство/Птицеводство</vt:lpstr>
      <vt:lpstr>ДиГувит. Животноводство/Птицеводство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Oleg Dolganov</cp:lastModifiedBy>
  <cp:revision>109</cp:revision>
  <dcterms:created xsi:type="dcterms:W3CDTF">2021-08-02T11:56:57Z</dcterms:created>
  <dcterms:modified xsi:type="dcterms:W3CDTF">2022-10-19T15:06:21Z</dcterms:modified>
</cp:coreProperties>
</file>