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65" r:id="rId3"/>
    <p:sldId id="272" r:id="rId4"/>
    <p:sldId id="309" r:id="rId5"/>
    <p:sldId id="310" r:id="rId6"/>
    <p:sldId id="259" r:id="rId7"/>
    <p:sldId id="311" r:id="rId8"/>
    <p:sldId id="276" r:id="rId9"/>
    <p:sldId id="299" r:id="rId10"/>
    <p:sldId id="290" r:id="rId11"/>
    <p:sldId id="288" r:id="rId12"/>
    <p:sldId id="289" r:id="rId13"/>
    <p:sldId id="292" r:id="rId14"/>
    <p:sldId id="293" r:id="rId15"/>
    <p:sldId id="294" r:id="rId16"/>
    <p:sldId id="295" r:id="rId17"/>
    <p:sldId id="296" r:id="rId18"/>
    <p:sldId id="297" r:id="rId19"/>
    <p:sldId id="300" r:id="rId20"/>
    <p:sldId id="301" r:id="rId21"/>
    <p:sldId id="304" r:id="rId22"/>
    <p:sldId id="305" r:id="rId23"/>
    <p:sldId id="312" r:id="rId24"/>
    <p:sldId id="30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1" autoAdjust="0"/>
    <p:restoredTop sz="94783" autoAdjust="0"/>
  </p:normalViewPr>
  <p:slideViewPr>
    <p:cSldViewPr>
      <p:cViewPr varScale="1">
        <p:scale>
          <a:sx n="90" d="100"/>
          <a:sy n="90" d="100"/>
        </p:scale>
        <p:origin x="125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AD94B-04B5-4407-94DC-F41BF35FC76C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6D645-938E-406B-A924-6392627B4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6D645-938E-406B-A924-6392627B4BC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6D645-938E-406B-A924-6392627B4BC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6D645-938E-406B-A924-6392627B4BC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6D645-938E-406B-A924-6392627B4BC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6D645-938E-406B-A924-6392627B4BCB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6D645-938E-406B-A924-6392627B4BCB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600D9BAE-ABDC-462D-9176-021FDF6EE4E5}" type="slidenum">
              <a:rPr lang="de-DE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23</a:t>
            </a:fld>
            <a:endParaRPr lang="de-DE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2095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A0634-85D8-4AD6-91A2-65FACAE68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56F25-E07C-4A1A-A389-E357D826D8C9}" type="slidenum">
              <a:rPr lang="de-DE" altLang="ru-RU"/>
              <a:pPr>
                <a:defRPr/>
              </a:pPr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420550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640960" cy="1620694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Эффективность применения экологически чистого органоминерального удобрения на основе активированного диатомита, обогащенного аминокислотами и азотосодержащими компонентами </a:t>
            </a:r>
            <a:endParaRPr lang="ru-RU" sz="2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7" y="2708920"/>
            <a:ext cx="2613670" cy="2805319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84168" y="2708920"/>
            <a:ext cx="2808312" cy="27583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17" y="2708920"/>
            <a:ext cx="3211751" cy="2808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Downloads\Кукуруза Тамбов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7"/>
            <a:ext cx="2880320" cy="23042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36815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Segoe Print" pitchFamily="2" charset="0"/>
              </a:rPr>
              <a:t>Посевы кукурузы, подсолнечника и </a:t>
            </a:r>
            <a:r>
              <a:rPr lang="ru-RU" sz="2000" b="1" dirty="0" err="1" smtClean="0">
                <a:solidFill>
                  <a:srgbClr val="0070C0"/>
                </a:solidFill>
                <a:latin typeface="Segoe Print" pitchFamily="2" charset="0"/>
              </a:rPr>
              <a:t>равпса</a:t>
            </a:r>
            <a:r>
              <a:rPr lang="ru-RU" sz="2000" b="1" dirty="0" smtClean="0">
                <a:solidFill>
                  <a:srgbClr val="0070C0"/>
                </a:solidFill>
                <a:latin typeface="Segoe Print" pitchFamily="2" charset="0"/>
              </a:rPr>
              <a:t> на фоне применения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БИО удобрений на основе диатомита, обогащённого аминокислотным комплексом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ВитаАмин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 и карбамидом </a:t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</a:br>
            <a:endParaRPr lang="ru-RU" sz="20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6" name="Рисунок 5" descr="C:\Users\Елена\Desktop\Фото премиксы и удобрения\Подсолнечник Хлебороб Русская Беденьг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7"/>
            <a:ext cx="2720340" cy="2232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Елена\Desktop\Фото премиксы и удобрения\Рапс на цеолите с аминокислотами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78" y="3861048"/>
            <a:ext cx="2816902" cy="210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Елена\Desktop\Фото премиксы и удобрения\Рапс на обычном удобрении на аммиачной селитре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90723"/>
            <a:ext cx="2952328" cy="2073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95535" y="260648"/>
            <a:ext cx="8352930" cy="119581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Segoe Print" pitchFamily="2" charset="0"/>
              </a:rPr>
              <a:t>Урожайность и качественные показатели семя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рапса, подсолнечника и кукурузы в зависимости от применения  БИО удобрения на основе диатомита, обогащённого аминокислотами и карбамидом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Segoe Print" pitchFamily="2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727011"/>
              </p:ext>
            </p:extLst>
          </p:nvPr>
        </p:nvGraphicFramePr>
        <p:xfrm>
          <a:off x="395535" y="1456465"/>
          <a:ext cx="8352929" cy="4957393"/>
        </p:xfrm>
        <a:graphic>
          <a:graphicData uri="http://schemas.openxmlformats.org/drawingml/2006/table">
            <a:tbl>
              <a:tblPr/>
              <a:tblGrid>
                <a:gridCol w="1435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4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4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35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9824">
                <a:tc rowSpan="2"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Вариант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l"/>
                      <a:r>
                        <a:rPr lang="ru-RU" sz="1400" dirty="0">
                          <a:latin typeface="Times New Roman"/>
                        </a:rPr>
                        <a:t>Урожайность, т/га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l"/>
                      <a:r>
                        <a:rPr lang="ru-RU" sz="1400" dirty="0">
                          <a:latin typeface="Times New Roman"/>
                        </a:rPr>
                        <a:t>Содержание жира, %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l"/>
                      <a:r>
                        <a:rPr lang="ru-RU" sz="1400" dirty="0">
                          <a:latin typeface="Times New Roman"/>
                        </a:rPr>
                        <a:t>Кислотное число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Содержание, %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2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en-US" sz="1400" dirty="0">
                          <a:latin typeface="Times New Roman"/>
                        </a:rPr>
                        <a:t>N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en-US" sz="1400" dirty="0">
                          <a:latin typeface="Times New Roman"/>
                        </a:rPr>
                        <a:t>P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en-US" sz="1400">
                          <a:latin typeface="Times New Roman"/>
                        </a:rPr>
                        <a:t>K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211">
                <a:tc gridSpan="7">
                  <a:txBody>
                    <a:bodyPr/>
                    <a:lstStyle/>
                    <a:p>
                      <a:pPr indent="450215"/>
                      <a:r>
                        <a:rPr lang="ru-RU" sz="1400" b="1" dirty="0">
                          <a:latin typeface="Times New Roman"/>
                        </a:rPr>
                        <a:t>Рапс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095"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Контроль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1,20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39,9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2,86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33,58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00,72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00,87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843"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Цеолит, обогащённый аминокислотами, 250 кг/га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2,07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42,2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2,86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33,48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00,75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00,86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211">
                <a:tc gridSpan="7">
                  <a:txBody>
                    <a:bodyPr/>
                    <a:lstStyle/>
                    <a:p>
                      <a:pPr indent="450215"/>
                      <a:r>
                        <a:rPr lang="ru-RU" sz="1400" b="1" dirty="0">
                          <a:latin typeface="Times New Roman"/>
                        </a:rPr>
                        <a:t>Подсолнечник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095"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Контроль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3,10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40,7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1,87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22,51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00,61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0,84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8843"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Цеолит, обогащённый аминокислотами, 250 кг/га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3,50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44,8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1,05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22,31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00,56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0,80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211">
                <a:tc gridSpan="7">
                  <a:txBody>
                    <a:bodyPr/>
                    <a:lstStyle/>
                    <a:p>
                      <a:pPr indent="450215"/>
                      <a:r>
                        <a:rPr lang="ru-RU" sz="1400" b="1" dirty="0">
                          <a:latin typeface="Times New Roman"/>
                        </a:rPr>
                        <a:t>Кукуруза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421"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Контроль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6,59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не опр.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400" dirty="0">
                          <a:latin typeface="Times New Roman"/>
                        </a:rPr>
                        <a:t>не опр.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11,88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00,25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0,39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28843"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Цеолит, обогащённый аминокислотами, 250 кг/га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8,79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не опр.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-RU" sz="1400" dirty="0">
                          <a:latin typeface="Times New Roman"/>
                        </a:rPr>
                        <a:t>не опр.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22,04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>
                          <a:latin typeface="Times New Roman"/>
                        </a:rPr>
                        <a:t>00,33</a:t>
                      </a:r>
                      <a:endParaRPr lang="ru-RU" sz="140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/>
                      <a:r>
                        <a:rPr lang="ru-RU" sz="1400" dirty="0">
                          <a:latin typeface="Times New Roman"/>
                        </a:rPr>
                        <a:t>0,40</a:t>
                      </a:r>
                      <a:endParaRPr lang="ru-RU" sz="1400" dirty="0">
                        <a:latin typeface="Calibri"/>
                      </a:endParaRPr>
                    </a:p>
                  </a:txBody>
                  <a:tcPr marL="50504" marR="50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05273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Segoe Print" pitchFamily="2" charset="0"/>
              </a:rPr>
              <a:t>Влияние применения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БИО удобрений на урожайность проса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Segoe Print" pitchFamily="2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144140"/>
              </p:ext>
            </p:extLst>
          </p:nvPr>
        </p:nvGraphicFramePr>
        <p:xfrm>
          <a:off x="179512" y="980726"/>
          <a:ext cx="8496942" cy="3136023"/>
        </p:xfrm>
        <a:graphic>
          <a:graphicData uri="http://schemas.openxmlformats.org/drawingml/2006/table">
            <a:tbl>
              <a:tblPr/>
              <a:tblGrid>
                <a:gridCol w="2304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5559">
                <a:tc rowSpan="3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Вариант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Просо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      Урожайность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, т/га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 Отклонение от контроля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т/га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578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Контроль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2,54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241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Диатомит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500 кг/га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2,87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0,3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+ 13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06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Обогащённый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диатомит,   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500кг/га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3,71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1,17</a:t>
                      </a:r>
                      <a:endParaRPr lang="ru-RU" sz="140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+ 46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737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Диатомит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500 кг/га +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3,32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0,78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+ 31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72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HC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05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0,17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3317" marR="333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Рисунок 5" descr="D:\Downloads\20200616_1405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6480720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732240" y="4869160"/>
            <a:ext cx="2016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Просо на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опытном поле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Ульяновского ГАУ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05273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Segoe Print" pitchFamily="2" charset="0"/>
              </a:rPr>
              <a:t>Влияние применения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БИО удобрений на содержание доступных элементов питания, мг/кг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08304" y="4437112"/>
            <a:ext cx="16561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Соя на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опытном поле 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Ульяновского ГАУ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1521" y="1052735"/>
          <a:ext cx="8424934" cy="3024335"/>
        </p:xfrm>
        <a:graphic>
          <a:graphicData uri="http://schemas.openxmlformats.org/drawingml/2006/table">
            <a:tbl>
              <a:tblPr/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4867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Вариант 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(NH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+NO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ru-RU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K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O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SiO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водорастворимый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Контроль</a:t>
                      </a:r>
                      <a:endParaRPr lang="ru-RU" sz="140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18.7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143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102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Цеолит 500 кг/га</a:t>
                      </a:r>
                      <a:endParaRPr lang="ru-RU" sz="140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19.3</a:t>
                      </a:r>
                      <a:endParaRPr lang="ru-RU" sz="140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142</a:t>
                      </a:r>
                      <a:endParaRPr lang="ru-RU" sz="140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110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Обогащенный цеолит 500 кг/га</a:t>
                      </a:r>
                      <a:endParaRPr lang="ru-RU" sz="140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25.2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159</a:t>
                      </a:r>
                      <a:endParaRPr lang="ru-RU" sz="140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Calibri"/>
                          <a:cs typeface="Times New Roman"/>
                        </a:rPr>
                        <a:t>108</a:t>
                      </a:r>
                      <a:endParaRPr lang="ru-RU" sz="140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Цеолит 500 кг/га +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23.8</a:t>
                      </a:r>
                      <a:endParaRPr lang="ru-RU" sz="140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147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103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dirty="0">
                        <a:latin typeface="MS Sans Serif"/>
                        <a:ea typeface="Times New Roman"/>
                        <a:cs typeface="Times New Roman"/>
                      </a:endParaRPr>
                    </a:p>
                  </a:txBody>
                  <a:tcPr marL="49960" marR="49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Рисунок 10" descr="D:\Downloads\20200616_1414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6876256" cy="2592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8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Segoe Print" pitchFamily="2" charset="0"/>
              </a:rPr>
              <a:t>Влияние применения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БИО удобрений на посевы сои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</a:b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(слева контроль, справа – опыт с удобрением на основе модифицированного цеолита, обогащённого аминокислотами)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Segoe Script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D:\Downloads\IMG-20200619-WA00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640960" cy="5185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8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Segoe Print" pitchFamily="2" charset="0"/>
              </a:rPr>
              <a:t>Влияние применения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БИО удобрений на посевы 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</a:b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слева - ячмень</a:t>
            </a:r>
            <a:r>
              <a:rPr lang="ru-RU" sz="2400" b="1" dirty="0" smtClean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Segoe Print" pitchFamily="2" charset="0"/>
              </a:rPr>
              <a:t>в Ростовской области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 справа внесение органоминерального удобрения в Ставропольском крае </a:t>
            </a:r>
            <a:b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</a:b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 </a:t>
            </a:r>
            <a:endParaRPr lang="ru-RU" sz="2400" dirty="0">
              <a:solidFill>
                <a:srgbClr val="0070C0"/>
              </a:solidFill>
              <a:latin typeface="Segoe Script" pitchFamily="34" charset="0"/>
              <a:cs typeface="Times New Roman" pitchFamily="18" charset="0"/>
            </a:endParaRPr>
          </a:p>
        </p:txBody>
      </p:sp>
      <p:pic>
        <p:nvPicPr>
          <p:cNvPr id="8" name="Рисунок 7" descr="D:\Downloads\Ячмень Ростов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2" y="1412875"/>
            <a:ext cx="4104456" cy="5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875"/>
            <a:ext cx="4139952" cy="5040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88639"/>
            <a:ext cx="9144000" cy="1008113"/>
          </a:xfrm>
        </p:spPr>
        <p:txBody>
          <a:bodyPr>
            <a:normAutofit fontScale="90000"/>
          </a:bodyPr>
          <a:lstStyle/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Segoe Print" pitchFamily="2" charset="0"/>
              </a:rPr>
              <a:t>Ячмень, сорт «Владимир» на фоне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БИО удобрений  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</a:b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в фермерском хозяйстве «Средняя Волга» р. Чувашия</a:t>
            </a:r>
            <a:b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</a:b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 </a:t>
            </a:r>
            <a:endParaRPr lang="ru-RU" sz="2400" dirty="0"/>
          </a:p>
        </p:txBody>
      </p:sp>
      <p:pic>
        <p:nvPicPr>
          <p:cNvPr id="5" name="Рисунок 4" descr="D:\Downloads\Ячмень сорт Владимир  ООО Средняя Волга Чувашия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80920" cy="489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96752"/>
          </a:xfrm>
        </p:spPr>
        <p:txBody>
          <a:bodyPr>
            <a:normAutofit/>
          </a:bodyPr>
          <a:lstStyle/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Segoe Print" pitchFamily="2" charset="0"/>
              </a:rPr>
              <a:t>Пшеница на фоне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БИО удобрений  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</a:b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в фермерском хозяйстве «Хлебороб» Ульяновский р-н,  Ульяновская область </a:t>
            </a:r>
            <a:endParaRPr lang="ru-RU" sz="2400" dirty="0"/>
          </a:p>
        </p:txBody>
      </p:sp>
      <p:pic>
        <p:nvPicPr>
          <p:cNvPr id="4" name="Рисунок 3" descr="D:\Downloads\Пшеница яровая Хлебороб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173468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Downloads\20200616_1352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4248472" cy="511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8496944" cy="1584175"/>
          </a:xfrm>
        </p:spPr>
        <p:txBody>
          <a:bodyPr>
            <a:normAutofit fontScale="90000"/>
          </a:bodyPr>
          <a:lstStyle/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Segoe Print" pitchFamily="2" charset="0"/>
              </a:rPr>
              <a:t>Пшеница на фоне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БИО удобрений на основе активированного диатомита, обогащенного аминокислотами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на опытном поле Ульяновского ГАУ,</a:t>
            </a:r>
            <a:b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</a:b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  Ульяновская область и в Краснодарском крае</a:t>
            </a:r>
            <a:endParaRPr lang="ru-RU" sz="2400" dirty="0"/>
          </a:p>
        </p:txBody>
      </p:sp>
      <p:pic>
        <p:nvPicPr>
          <p:cNvPr id="5" name="Рисунок 4" descr="D:\Downloads\20200615_0655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3888432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Елена\Desktop\Фото премиксы и удобрения\Пшеница озимая Краснодар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3816424" cy="338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Segoe Print" pitchFamily="2" charset="0"/>
              </a:rPr>
              <a:t>Преимущество</a:t>
            </a:r>
            <a:r>
              <a:rPr lang="ru-RU" sz="2000" b="1" dirty="0" smtClean="0">
                <a:solidFill>
                  <a:srgbClr val="0070C0"/>
                </a:solidFill>
                <a:latin typeface="Segoe Print" pitchFamily="2" charset="0"/>
              </a:rPr>
              <a:t> органоминерального удобрения на основе диатомита активированного (</a:t>
            </a:r>
            <a:r>
              <a:rPr lang="ru-RU" sz="2000" b="1" dirty="0" err="1" smtClean="0">
                <a:solidFill>
                  <a:srgbClr val="0070C0"/>
                </a:solidFill>
                <a:latin typeface="Segoe Print" pitchFamily="2" charset="0"/>
              </a:rPr>
              <a:t>дегидратированного</a:t>
            </a:r>
            <a:r>
              <a:rPr lang="ru-RU" sz="2000" b="1" dirty="0" smtClean="0">
                <a:solidFill>
                  <a:srgbClr val="0070C0"/>
                </a:solidFill>
                <a:latin typeface="Segoe Print" pitchFamily="2" charset="0"/>
              </a:rPr>
              <a:t>) обогащенного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i="1" dirty="0">
                <a:solidFill>
                  <a:srgbClr val="7030A0"/>
                </a:solidFill>
              </a:rPr>
              <a:t>повышенная пористость (до 90%)</a:t>
            </a:r>
            <a:r>
              <a:rPr lang="ru-RU" sz="1800" dirty="0">
                <a:solidFill>
                  <a:srgbClr val="7030A0"/>
                </a:solidFill>
              </a:rPr>
              <a:t> идеально обеспечивает равномерный и  постоянный доступ воздуха, воды и питательных веществ в оптимальных  количествах к корневой системе растений;</a:t>
            </a:r>
          </a:p>
          <a:p>
            <a:pPr lvl="0"/>
            <a:r>
              <a:rPr lang="ru-RU" sz="1800" b="1" i="1" dirty="0">
                <a:solidFill>
                  <a:srgbClr val="7030A0"/>
                </a:solidFill>
              </a:rPr>
              <a:t>высокая влагоемкость</a:t>
            </a:r>
            <a:r>
              <a:rPr lang="ru-RU" sz="1800" dirty="0">
                <a:solidFill>
                  <a:srgbClr val="7030A0"/>
                </a:solidFill>
              </a:rPr>
              <a:t> (равномерное заполнение пор субстрата водой);</a:t>
            </a:r>
          </a:p>
          <a:p>
            <a:pPr lvl="0"/>
            <a:r>
              <a:rPr lang="ru-RU" sz="1800" b="1" i="1" dirty="0">
                <a:solidFill>
                  <a:srgbClr val="7030A0"/>
                </a:solidFill>
              </a:rPr>
              <a:t>высокая </a:t>
            </a:r>
            <a:r>
              <a:rPr lang="ru-RU" sz="1800" b="1" i="1" dirty="0" err="1">
                <a:solidFill>
                  <a:srgbClr val="7030A0"/>
                </a:solidFill>
              </a:rPr>
              <a:t>буферность</a:t>
            </a:r>
            <a:r>
              <a:rPr lang="ru-RU" sz="1800" b="1" i="1" dirty="0">
                <a:solidFill>
                  <a:srgbClr val="7030A0"/>
                </a:solidFill>
              </a:rPr>
              <a:t> </a:t>
            </a:r>
            <a:r>
              <a:rPr lang="ru-RU" sz="1800" dirty="0">
                <a:solidFill>
                  <a:srgbClr val="7030A0"/>
                </a:solidFill>
              </a:rPr>
              <a:t>позволяет поддерживать необходимый уровень кислотности, сохранять полезные вещества и воду;</a:t>
            </a:r>
          </a:p>
          <a:p>
            <a:pPr lvl="0"/>
            <a:r>
              <a:rPr lang="ru-RU" sz="1800" b="1" i="1" dirty="0">
                <a:solidFill>
                  <a:srgbClr val="7030A0"/>
                </a:solidFill>
              </a:rPr>
              <a:t>природный антисептик, </a:t>
            </a:r>
            <a:r>
              <a:rPr lang="ru-RU" sz="1800" dirty="0">
                <a:solidFill>
                  <a:srgbClr val="7030A0"/>
                </a:solidFill>
              </a:rPr>
              <a:t>предохраняющий растения от болезней и бактерий, проявляет свойства фунгицидов;</a:t>
            </a:r>
          </a:p>
          <a:p>
            <a:pPr lvl="0"/>
            <a:r>
              <a:rPr lang="ru-RU" sz="1800" b="1" i="1" dirty="0">
                <a:solidFill>
                  <a:srgbClr val="7030A0"/>
                </a:solidFill>
              </a:rPr>
              <a:t>обеспечивает физиологическую активность низкомолекулярных соединений</a:t>
            </a:r>
            <a:r>
              <a:rPr lang="ru-RU" sz="1800" dirty="0">
                <a:solidFill>
                  <a:srgbClr val="7030A0"/>
                </a:solidFill>
              </a:rPr>
              <a:t> (аминокислот, </a:t>
            </a:r>
            <a:r>
              <a:rPr lang="ru-RU" sz="1800" dirty="0" err="1">
                <a:solidFill>
                  <a:srgbClr val="7030A0"/>
                </a:solidFill>
              </a:rPr>
              <a:t>аминосахаров</a:t>
            </a:r>
            <a:r>
              <a:rPr lang="ru-RU" sz="1800" dirty="0">
                <a:solidFill>
                  <a:srgbClr val="7030A0"/>
                </a:solidFill>
              </a:rPr>
              <a:t>, </a:t>
            </a:r>
            <a:r>
              <a:rPr lang="ru-RU" sz="1800" dirty="0" err="1">
                <a:solidFill>
                  <a:srgbClr val="7030A0"/>
                </a:solidFill>
              </a:rPr>
              <a:t>полионов</a:t>
            </a:r>
            <a:r>
              <a:rPr lang="ru-RU" sz="1800" dirty="0">
                <a:solidFill>
                  <a:srgbClr val="7030A0"/>
                </a:solidFill>
              </a:rPr>
              <a:t>, липидов, углеводов и т.д.).</a:t>
            </a:r>
          </a:p>
          <a:p>
            <a:pPr lvl="0"/>
            <a:r>
              <a:rPr lang="ru-RU" sz="1800" b="1" i="1" dirty="0">
                <a:solidFill>
                  <a:srgbClr val="7030A0"/>
                </a:solidFill>
              </a:rPr>
              <a:t>хорошие физические свойства</a:t>
            </a:r>
            <a:r>
              <a:rPr lang="ru-RU" sz="1800" dirty="0">
                <a:solidFill>
                  <a:srgbClr val="7030A0"/>
                </a:solidFill>
              </a:rPr>
              <a:t> - </a:t>
            </a:r>
            <a:r>
              <a:rPr lang="ru-RU" sz="1800" dirty="0" err="1">
                <a:solidFill>
                  <a:srgbClr val="7030A0"/>
                </a:solidFill>
              </a:rPr>
              <a:t>неслеживаемость</a:t>
            </a:r>
            <a:r>
              <a:rPr lang="ru-RU" sz="1800" dirty="0">
                <a:solidFill>
                  <a:srgbClr val="7030A0"/>
                </a:solidFill>
              </a:rPr>
              <a:t>, сыпучесть, гигроскопичность, большая адсорбционная способность </a:t>
            </a:r>
            <a:r>
              <a:rPr lang="ru-RU" sz="1800" b="1" i="1" dirty="0" smtClean="0">
                <a:solidFill>
                  <a:srgbClr val="7030A0"/>
                </a:solidFill>
              </a:rPr>
              <a:t>хорошо </a:t>
            </a:r>
            <a:r>
              <a:rPr lang="ru-RU" sz="1800" b="1" i="1" dirty="0">
                <a:solidFill>
                  <a:srgbClr val="7030A0"/>
                </a:solidFill>
              </a:rPr>
              <a:t>впитывает</a:t>
            </a:r>
            <a:r>
              <a:rPr lang="ru-RU" sz="1800" dirty="0">
                <a:solidFill>
                  <a:srgbClr val="7030A0"/>
                </a:solidFill>
              </a:rPr>
              <a:t> ионы аммония и питательных веществ,  экологически чистый продукт. 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312947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29614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  <a:cs typeface="Arial" pitchFamily="34" charset="0"/>
              </a:rPr>
              <a:t>Актуальность.</a:t>
            </a:r>
            <a:r>
              <a:rPr lang="ru-RU" sz="2800" b="1" dirty="0" smtClean="0">
                <a:solidFill>
                  <a:srgbClr val="7030A0"/>
                </a:solidFill>
                <a:latin typeface="Segoe Print" pitchFamily="2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Segoe Print" pitchFamily="2" charset="0"/>
                <a:cs typeface="Arial" pitchFamily="34" charset="0"/>
              </a:rPr>
              <a:t>О разработке новых </a:t>
            </a:r>
            <a:br>
              <a:rPr lang="ru-RU" sz="2800" b="1" dirty="0" smtClean="0">
                <a:solidFill>
                  <a:srgbClr val="0070C0"/>
                </a:solidFill>
                <a:latin typeface="Segoe Print" pitchFamily="2" charset="0"/>
                <a:cs typeface="Arial" pitchFamily="34" charset="0"/>
              </a:rPr>
            </a:br>
            <a:r>
              <a:rPr lang="ru-RU" sz="2800" b="1" dirty="0" err="1" smtClean="0">
                <a:solidFill>
                  <a:srgbClr val="0070C0"/>
                </a:solidFill>
                <a:latin typeface="Segoe Print" pitchFamily="2" charset="0"/>
                <a:cs typeface="Arial" pitchFamily="34" charset="0"/>
              </a:rPr>
              <a:t>Био</a:t>
            </a:r>
            <a:r>
              <a:rPr lang="ru-RU" sz="2800" b="1" dirty="0" smtClean="0">
                <a:solidFill>
                  <a:srgbClr val="0070C0"/>
                </a:solidFill>
                <a:latin typeface="Segoe Print" pitchFamily="2" charset="0"/>
                <a:cs typeface="Arial" pitchFamily="34" charset="0"/>
              </a:rPr>
              <a:t> удобрений на основе и диатомита</a:t>
            </a:r>
            <a:endParaRPr lang="ru-RU" sz="2800" b="1" dirty="0">
              <a:solidFill>
                <a:srgbClr val="0070C0"/>
              </a:solidFill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036496" cy="5373216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2060"/>
                </a:solidFill>
              </a:rPr>
              <a:t>1. Согласно официальным данным,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за последние 25 лет содержание гумуса в почве уменьшилось в среднем на 20%, </a:t>
            </a:r>
            <a:r>
              <a:rPr lang="ru-RU" sz="1800" dirty="0" smtClean="0">
                <a:solidFill>
                  <a:srgbClr val="002060"/>
                </a:solidFill>
              </a:rPr>
              <a:t>с потерей 620 кг/га/год гумуса на пахотных землях, во всех регионах России, но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особенно в плодородных регионах Черных Земель</a:t>
            </a:r>
            <a:r>
              <a:rPr lang="ru-RU" sz="1800" dirty="0" smtClean="0">
                <a:solidFill>
                  <a:srgbClr val="002060"/>
                </a:solidFill>
              </a:rPr>
              <a:t>, где кроме того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увеличилось использование очень агрессивных химических удобрений </a:t>
            </a:r>
            <a:r>
              <a:rPr lang="ru-RU" sz="1800" dirty="0" smtClean="0">
                <a:solidFill>
                  <a:srgbClr val="002060"/>
                </a:solidFill>
              </a:rPr>
              <a:t>для этих экосистем, делая основную ставку на монокультуры и уходя от практики севооборота.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2.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Сокращаются  площади сельскохозяйственных земель</a:t>
            </a:r>
            <a:r>
              <a:rPr lang="ru-RU" sz="1800" dirty="0" smtClean="0">
                <a:solidFill>
                  <a:srgbClr val="002060"/>
                </a:solidFill>
              </a:rPr>
              <a:t>, отрицательный баланс гумуса на пахотных землях растет, происходит все более значительное загрязнение почв тяжелыми металлами и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качество пахотных земель постоянно снижается</a:t>
            </a:r>
            <a:r>
              <a:rPr lang="ru-RU" sz="1800" dirty="0" smtClean="0">
                <a:solidFill>
                  <a:srgbClr val="002060"/>
                </a:solidFill>
              </a:rPr>
              <a:t>. Высокие дозы химических удобрений, вносимые в почву для получения высоких урожаев, наносят огромный экологический ущерб на плодородных землях.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3. Современные тенденции развития сельского хозяйства (повышение цен на минеральные удобрения, необходимость восстановления почвенного плодородия, поиск альтернативы ядохимикатам), обусловливает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необходимость создания новых видов удобрений</a:t>
            </a:r>
            <a:r>
              <a:rPr lang="ru-RU" sz="1800" dirty="0" smtClean="0">
                <a:solidFill>
                  <a:srgbClr val="002060"/>
                </a:solidFill>
              </a:rPr>
              <a:t>, действующим веществом которых является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активный кремний.</a:t>
            </a: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lvl="0"/>
            <a:r>
              <a:rPr lang="ru-RU" sz="1800" b="1" i="1" dirty="0">
                <a:solidFill>
                  <a:srgbClr val="7030A0"/>
                </a:solidFill>
              </a:rPr>
              <a:t>прекрасно аэрирует почву</a:t>
            </a:r>
            <a:r>
              <a:rPr lang="ru-RU" sz="1800" dirty="0">
                <a:solidFill>
                  <a:srgbClr val="7030A0"/>
                </a:solidFill>
              </a:rPr>
              <a:t>, способствует развитию корневой системы, росту всего растения, удерживает в зоне корней достаточное количество воды – до 70% от своего веса, работает как резервуар хранения для удобрений - нитрата, фосфатов, калия, питательных веществ, наиболее важных</a:t>
            </a:r>
          </a:p>
          <a:p>
            <a:pPr lvl="0"/>
            <a:r>
              <a:rPr lang="ru-RU" sz="1800" b="1" i="1" dirty="0" smtClean="0">
                <a:solidFill>
                  <a:srgbClr val="7030A0"/>
                </a:solidFill>
              </a:rPr>
              <a:t>снижает поступление в растения</a:t>
            </a:r>
            <a:r>
              <a:rPr lang="ru-RU" sz="1800" dirty="0" smtClean="0">
                <a:solidFill>
                  <a:srgbClr val="7030A0"/>
                </a:solidFill>
              </a:rPr>
              <a:t> токсичных веществ и радионуклидов из почвы, диатомит </a:t>
            </a:r>
            <a:r>
              <a:rPr lang="ru-RU" sz="1800" dirty="0" err="1" smtClean="0">
                <a:solidFill>
                  <a:srgbClr val="7030A0"/>
                </a:solidFill>
              </a:rPr>
              <a:t>дегидратированный</a:t>
            </a:r>
            <a:r>
              <a:rPr lang="ru-RU" sz="1800" dirty="0" smtClean="0">
                <a:solidFill>
                  <a:srgbClr val="7030A0"/>
                </a:solidFill>
              </a:rPr>
              <a:t>, являющийся основой данного удобрения, сорбирует находящиеся в почве радионуклиды и тяжелые металлы, переводит их в связанное состояние, таким образом, они не вымываются из почвы и не поглощаются растениями.</a:t>
            </a:r>
          </a:p>
          <a:p>
            <a:pPr lvl="0"/>
            <a:r>
              <a:rPr lang="ru-RU" sz="1800" b="1" i="1" dirty="0" smtClean="0">
                <a:solidFill>
                  <a:srgbClr val="7030A0"/>
                </a:solidFill>
              </a:rPr>
              <a:t>улучшается </a:t>
            </a:r>
            <a:r>
              <a:rPr lang="ru-RU" sz="1800" b="1" i="1" dirty="0">
                <a:solidFill>
                  <a:srgbClr val="7030A0"/>
                </a:solidFill>
              </a:rPr>
              <a:t>всхожесть семян</a:t>
            </a:r>
            <a:r>
              <a:rPr lang="ru-RU" sz="1800" dirty="0">
                <a:solidFill>
                  <a:srgbClr val="7030A0"/>
                </a:solidFill>
              </a:rPr>
              <a:t>, ускоряется рост всех  растений, а также созревание. </a:t>
            </a:r>
          </a:p>
          <a:p>
            <a:pPr lvl="0"/>
            <a:r>
              <a:rPr lang="ru-RU" sz="1800" b="1" i="1" dirty="0">
                <a:solidFill>
                  <a:srgbClr val="7030A0"/>
                </a:solidFill>
              </a:rPr>
              <a:t>способность адсорбировать </a:t>
            </a:r>
            <a:r>
              <a:rPr lang="ru-RU" sz="1800" dirty="0">
                <a:solidFill>
                  <a:srgbClr val="7030A0"/>
                </a:solidFill>
              </a:rPr>
              <a:t>химические соединения, тяжелые металлы, радионуклиды, органику - определяет его применение для химической мелиорации, </a:t>
            </a:r>
            <a:r>
              <a:rPr lang="ru-RU" sz="1800" dirty="0" err="1">
                <a:solidFill>
                  <a:srgbClr val="7030A0"/>
                </a:solidFill>
              </a:rPr>
              <a:t>детоксикации</a:t>
            </a:r>
            <a:r>
              <a:rPr lang="ru-RU" sz="1800" dirty="0">
                <a:solidFill>
                  <a:srgbClr val="7030A0"/>
                </a:solidFill>
              </a:rPr>
              <a:t> загрязненных почв и нейтрализации радиоактивного заражения.</a:t>
            </a:r>
          </a:p>
          <a:p>
            <a:r>
              <a:rPr lang="ru-RU" sz="1800" dirty="0">
                <a:solidFill>
                  <a:srgbClr val="7030A0"/>
                </a:solidFill>
              </a:rPr>
              <a:t>Данное удобрение удобно  для складирования, транспортировки, внесения в почву. Его можно вносить вместе с посевным материалом. Имеет неограниченный срок хранения.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646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Segoe Print" pitchFamily="2" charset="0"/>
              </a:rPr>
              <a:t>Эффект от применения органоминерального удобрения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Autofit/>
          </a:bodyPr>
          <a:lstStyle/>
          <a:p>
            <a:r>
              <a:rPr lang="ru-RU" sz="1800" b="1" i="1" dirty="0">
                <a:solidFill>
                  <a:srgbClr val="7030A0"/>
                </a:solidFill>
              </a:rPr>
              <a:t>Значительное увеличение урожая любых культур и на всех типах почв. </a:t>
            </a:r>
            <a:endParaRPr lang="ru-RU" sz="1800" dirty="0">
              <a:solidFill>
                <a:srgbClr val="7030A0"/>
              </a:solidFill>
            </a:endParaRPr>
          </a:p>
          <a:p>
            <a:r>
              <a:rPr lang="ru-RU" sz="1800" b="1" i="1" dirty="0">
                <a:solidFill>
                  <a:srgbClr val="7030A0"/>
                </a:solidFill>
              </a:rPr>
              <a:t>2. Улучшение в среднесрочной и долгосрочной перспективе плодородия почв (особенно в пустынях), на которых применяется новое удобрение, </a:t>
            </a:r>
            <a:endParaRPr lang="ru-RU" sz="1800" dirty="0">
              <a:solidFill>
                <a:srgbClr val="7030A0"/>
              </a:solidFill>
            </a:endParaRPr>
          </a:p>
          <a:p>
            <a:r>
              <a:rPr lang="ru-RU" sz="1800" b="1" i="1" dirty="0">
                <a:solidFill>
                  <a:srgbClr val="7030A0"/>
                </a:solidFill>
              </a:rPr>
              <a:t>3. Важная экономия для фермерских хозяйств при использовании этого нового биологического удобрения, его конкурентоспособной цены и эффективности питания почти на 100% по сравнению с используемыми до сих пор дорогостоящими химическими удобрениями, и максимальным их потреблением растениями лишь в пределах  30- 35%. </a:t>
            </a:r>
            <a:endParaRPr lang="ru-RU" sz="1800" dirty="0">
              <a:solidFill>
                <a:srgbClr val="7030A0"/>
              </a:solidFill>
            </a:endParaRPr>
          </a:p>
          <a:p>
            <a:r>
              <a:rPr lang="ru-RU" sz="1800" b="1" i="1" dirty="0">
                <a:solidFill>
                  <a:srgbClr val="7030A0"/>
                </a:solidFill>
              </a:rPr>
              <a:t>4. Повышает  устойчивость растений к болезням, атакам вредителей, засухе и почвенным патогенам. </a:t>
            </a:r>
            <a:endParaRPr lang="ru-RU" sz="1800" dirty="0">
              <a:solidFill>
                <a:srgbClr val="7030A0"/>
              </a:solidFill>
            </a:endParaRPr>
          </a:p>
          <a:p>
            <a:r>
              <a:rPr lang="ru-RU" sz="1800" b="1" i="1" dirty="0">
                <a:solidFill>
                  <a:srgbClr val="7030A0"/>
                </a:solidFill>
              </a:rPr>
              <a:t>5.Благодаря богатому содержанию природных химических элементов, данное удобрение, предотвращает заболевание корней растений, служит источником микроэлементов и терморегулятором почвы, снижает содержание нитратов в плодах, растений на 8-10 %, плоды отличаются повышенным качество. </a:t>
            </a:r>
            <a:endParaRPr lang="ru-RU" sz="1800" dirty="0">
              <a:solidFill>
                <a:srgbClr val="7030A0"/>
              </a:solidFill>
            </a:endParaRPr>
          </a:p>
          <a:p>
            <a:r>
              <a:rPr lang="ru-RU" sz="1800" b="1" i="1" dirty="0" smtClean="0">
                <a:solidFill>
                  <a:srgbClr val="7030A0"/>
                </a:solidFill>
              </a:rPr>
              <a:t>Удобрение содержит микро и макроэлементы –, активизируют </a:t>
            </a:r>
            <a:r>
              <a:rPr lang="ru-RU" sz="1800" b="1" i="1" dirty="0">
                <a:solidFill>
                  <a:srgbClr val="7030A0"/>
                </a:solidFill>
              </a:rPr>
              <a:t>обмен веществ, повышают </a:t>
            </a:r>
            <a:r>
              <a:rPr lang="ru-RU" sz="1800" b="1" i="1" dirty="0" err="1">
                <a:solidFill>
                  <a:srgbClr val="7030A0"/>
                </a:solidFill>
              </a:rPr>
              <a:t>белковость</a:t>
            </a:r>
            <a:r>
              <a:rPr lang="ru-RU" sz="1800" b="1" i="1" dirty="0">
                <a:solidFill>
                  <a:srgbClr val="7030A0"/>
                </a:solidFill>
              </a:rPr>
              <a:t> зерновых и зернобобовых культур, сахаристость плодов и ягод и т.д. </a:t>
            </a:r>
            <a:endParaRPr lang="ru-RU" sz="1800" dirty="0">
              <a:solidFill>
                <a:srgbClr val="7030A0"/>
              </a:solidFill>
            </a:endParaRPr>
          </a:p>
          <a:p>
            <a:endParaRPr lang="ru-RU" sz="9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9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006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Способствует продолжительному цветению декоративных культур</a:t>
            </a:r>
            <a:endParaRPr lang="ru-RU" sz="720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Ускоряет </a:t>
            </a:r>
            <a:r>
              <a:rPr lang="ru-RU" sz="7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рост растений и их развитие</a:t>
            </a:r>
            <a:endParaRPr lang="ru-RU" sz="720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Стимулирует </a:t>
            </a:r>
            <a:r>
              <a:rPr lang="ru-RU" sz="7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крепкой корневой системы</a:t>
            </a:r>
            <a:endParaRPr lang="ru-RU" sz="720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Активно </a:t>
            </a:r>
            <a:r>
              <a:rPr lang="ru-RU" sz="7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питает растения на протяжении всего роста и развития.</a:t>
            </a:r>
            <a:endParaRPr lang="ru-RU" sz="720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Запускает </a:t>
            </a:r>
            <a:r>
              <a:rPr lang="ru-RU" sz="7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процессы жизнедеятельности почвы</a:t>
            </a:r>
            <a:endParaRPr lang="ru-RU" sz="720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Увеличивает </a:t>
            </a:r>
            <a:r>
              <a:rPr lang="ru-RU" sz="7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содержание гумуса в почве</a:t>
            </a:r>
            <a:endParaRPr lang="ru-RU" sz="720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Разрыхляет </a:t>
            </a:r>
            <a:r>
              <a:rPr lang="ru-RU" sz="7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тяжелую почву (глину, суглинок)</a:t>
            </a:r>
            <a:endParaRPr lang="ru-RU" sz="720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Формирует плодородный слой на проблемных почвах: песчаных, глинистых, истощенных, засоленных.</a:t>
            </a:r>
            <a:endParaRPr lang="ru-RU" sz="720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7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экономить на поливе за счет повышения </a:t>
            </a:r>
            <a:r>
              <a:rPr lang="ru-RU" sz="7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влагоудерживающей</a:t>
            </a:r>
            <a:r>
              <a:rPr lang="ru-RU" sz="7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способности почвы</a:t>
            </a:r>
            <a:endParaRPr lang="ru-RU" sz="720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Нейтрализует действие в почве накопленных нитратов, болезнетворных бактерий, грибков и вредных микроорганизмов</a:t>
            </a:r>
            <a:endParaRPr lang="ru-RU" sz="720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b="1" i="1" dirty="0" err="1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Аактивно</a:t>
            </a:r>
            <a:r>
              <a:rPr lang="ru-RU" sz="72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восстанавливает плодородие почвы </a:t>
            </a:r>
            <a:endParaRPr lang="ru-RU" sz="720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b="1" i="1" dirty="0" smtClean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Является </a:t>
            </a:r>
            <a:r>
              <a:rPr lang="ru-RU" sz="7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удобрением </a:t>
            </a:r>
            <a:r>
              <a:rPr lang="ru-RU" sz="72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пролангированного</a:t>
            </a:r>
            <a:r>
              <a:rPr lang="ru-RU" sz="72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действия 3-5 лет</a:t>
            </a:r>
            <a:endParaRPr lang="ru-RU" sz="7200" b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2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61" y="756361"/>
            <a:ext cx="7162560" cy="26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78281"/>
            <a:ext cx="9142560" cy="216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042325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Заключение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5446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300" dirty="0">
                <a:solidFill>
                  <a:srgbClr val="C00000"/>
                </a:solidFill>
              </a:rPr>
              <a:t>Использования удобрений на основе диатомита имеет общемировое значение, поскольку они относятся к одной из групп биологически активного и экологически безопасного сырья, широко распространенного в природе. Диатомиты, способны оказывать положительное влияние на физико-химические и агрохимические свойства почвы, оптимизируя их структурное состояние и кислотно-основной режим, а также фосфорное и кремниевое питание, что в итоге продуктивно сказывается на их урожайности и качестве получаемой продукции. Кроме того, ряд таких материалов способен проявлять сорбционные свойства в отношении многих </a:t>
            </a:r>
            <a:r>
              <a:rPr lang="ru-RU" sz="2300" dirty="0" err="1">
                <a:solidFill>
                  <a:srgbClr val="C00000"/>
                </a:solidFill>
              </a:rPr>
              <a:t>токсикантов</a:t>
            </a:r>
            <a:r>
              <a:rPr lang="ru-RU" sz="2300" dirty="0">
                <a:solidFill>
                  <a:srgbClr val="C00000"/>
                </a:solidFill>
              </a:rPr>
              <a:t> (тяжелые металлы, остаточные количества пестицидов и др.), тем самым способствуя получению экологически безопасной продукции </a:t>
            </a:r>
            <a:r>
              <a:rPr lang="ru-RU" sz="2300" dirty="0" err="1" smtClean="0">
                <a:solidFill>
                  <a:srgbClr val="C00000"/>
                </a:solidFill>
              </a:rPr>
              <a:t>растениеводства.Расход</a:t>
            </a:r>
            <a:r>
              <a:rPr lang="ru-RU" sz="2300" dirty="0" smtClean="0">
                <a:solidFill>
                  <a:srgbClr val="C00000"/>
                </a:solidFill>
              </a:rPr>
              <a:t> </a:t>
            </a:r>
            <a:r>
              <a:rPr lang="ru-RU" sz="2300" dirty="0">
                <a:solidFill>
                  <a:srgbClr val="C00000"/>
                </a:solidFill>
              </a:rPr>
              <a:t>данного удобрения составляет 250 кг на 1 га посевной площади. Вносится в почву согласно инструкции по применению всеми видами сельскохозяйственной техники (РУМ, </a:t>
            </a:r>
            <a:r>
              <a:rPr lang="ru-RU" sz="2300" dirty="0" err="1">
                <a:solidFill>
                  <a:srgbClr val="C00000"/>
                </a:solidFill>
              </a:rPr>
              <a:t>Тукопровод</a:t>
            </a:r>
            <a:r>
              <a:rPr lang="ru-RU" sz="2300" dirty="0">
                <a:solidFill>
                  <a:srgbClr val="C00000"/>
                </a:solidFill>
              </a:rPr>
              <a:t>, сеялки) Вносится под вспашку или совместно с семенным материалом.</a:t>
            </a:r>
          </a:p>
          <a:p>
            <a:pPr marL="0" indent="0">
              <a:buNone/>
            </a:pPr>
            <a:r>
              <a:rPr lang="ru-RU" sz="2300" dirty="0">
                <a:solidFill>
                  <a:srgbClr val="C00000"/>
                </a:solidFill>
              </a:rPr>
              <a:t>Использования удобрений на основе диатомита имеет общемировое значение, поскольку они относятся к одной из групп биологически активного и экологически безопасного сырья, широко распространенного в природе. Диатомиты, способны оказывать положительное влияние на физико-химические и агрохимические свойства почвы, оптимизируя их структурное состояние и кислотно-основной режим, а также фосфорное и кремниевое питание, что в итоге продуктивно сказывается на их урожайности и качестве получаемой продукции. Кроме того, ряд таких материалов способен проявлять сорбционные свойства в отношении многих </a:t>
            </a:r>
            <a:r>
              <a:rPr lang="ru-RU" sz="2300" dirty="0" err="1">
                <a:solidFill>
                  <a:srgbClr val="C00000"/>
                </a:solidFill>
              </a:rPr>
              <a:t>токсикантов</a:t>
            </a:r>
            <a:r>
              <a:rPr lang="ru-RU" sz="2300" dirty="0">
                <a:solidFill>
                  <a:srgbClr val="C00000"/>
                </a:solidFill>
              </a:rPr>
              <a:t> (тяжелые металлы, остаточные количества пестицидов и др.), тем самым способствуя получению экологически безопасной продукции растениеводства.</a:t>
            </a:r>
          </a:p>
          <a:p>
            <a:pPr marL="0" indent="0">
              <a:buNone/>
            </a:pPr>
            <a:r>
              <a:rPr lang="ru-RU" sz="2300" dirty="0">
                <a:solidFill>
                  <a:srgbClr val="C00000"/>
                </a:solidFill>
              </a:rPr>
              <a:t>Расход данного удобрения составляет 250 кг на 1 га посевной площади. Вносится в почву согласно инструкции по применению всеми видами сельскохозяйственной техники (РУМ, </a:t>
            </a:r>
            <a:r>
              <a:rPr lang="ru-RU" sz="2300" dirty="0" err="1">
                <a:solidFill>
                  <a:srgbClr val="C00000"/>
                </a:solidFill>
              </a:rPr>
              <a:t>Тукопровод</a:t>
            </a:r>
            <a:r>
              <a:rPr lang="ru-RU" sz="2300" dirty="0">
                <a:solidFill>
                  <a:srgbClr val="C00000"/>
                </a:solidFill>
              </a:rPr>
              <a:t>, сеялки) Вносится под вспашку или совместно с семенным материалом</a:t>
            </a:r>
            <a:r>
              <a:rPr lang="ru-RU" sz="1800" i="1" dirty="0">
                <a:solidFill>
                  <a:srgbClr val="92D050"/>
                </a:solidFill>
              </a:rPr>
              <a:t>.</a:t>
            </a:r>
          </a:p>
          <a:p>
            <a:endParaRPr lang="ru-RU" sz="1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521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  <a:cs typeface="Arial" pitchFamily="34" charset="0"/>
              </a:rPr>
              <a:t>БИО удобрение </a:t>
            </a:r>
            <a:r>
              <a:rPr lang="ru-RU" sz="2000" b="1" dirty="0" smtClean="0">
                <a:solidFill>
                  <a:srgbClr val="0070C0"/>
                </a:solidFill>
                <a:latin typeface="Segoe Print" pitchFamily="2" charset="0"/>
                <a:cs typeface="Arial" pitchFamily="34" charset="0"/>
              </a:rPr>
              <a:t>на основе активированного (</a:t>
            </a:r>
            <a:r>
              <a:rPr lang="ru-RU" sz="2000" b="1" dirty="0" err="1" smtClean="0">
                <a:solidFill>
                  <a:srgbClr val="0070C0"/>
                </a:solidFill>
                <a:latin typeface="Segoe Print" pitchFamily="2" charset="0"/>
                <a:cs typeface="Arial" pitchFamily="34" charset="0"/>
              </a:rPr>
              <a:t>дегидратированного</a:t>
            </a:r>
            <a:r>
              <a:rPr lang="ru-RU" sz="2000" b="1" dirty="0" smtClean="0">
                <a:solidFill>
                  <a:srgbClr val="0070C0"/>
                </a:solidFill>
                <a:latin typeface="Segoe Print" pitchFamily="2" charset="0"/>
                <a:cs typeface="Arial" pitchFamily="34" charset="0"/>
              </a:rPr>
              <a:t>) диатомита, обогащённого аминокислотами и азотосодержащими компонентами (Карбамид, аммиачная селитра)</a:t>
            </a:r>
            <a:endParaRPr lang="ru-RU" sz="2000" b="1" dirty="0">
              <a:solidFill>
                <a:srgbClr val="0070C0"/>
              </a:solidFill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40769"/>
            <a:ext cx="8712968" cy="4896544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Это органоминеральное удобрение,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принцип его работы существенно отличается от общего понимания действия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Является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экологически чистым удобрением </a:t>
            </a:r>
            <a:r>
              <a:rPr lang="ru-RU" sz="1600" dirty="0" smtClean="0">
                <a:solidFill>
                  <a:srgbClr val="002060"/>
                </a:solidFill>
              </a:rPr>
              <a:t>нового поколения.</a:t>
            </a:r>
          </a:p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Диатомит природный</a:t>
            </a:r>
            <a:r>
              <a:rPr lang="ru-RU" sz="1600" dirty="0" smtClean="0">
                <a:solidFill>
                  <a:srgbClr val="002060"/>
                </a:solidFill>
              </a:rPr>
              <a:t> - новый, нетрадиционный, чрезвычайно перспективный тип нерудных полезных ископаемых, использование которых в промышленности, сельском хозяйстве началось еще в 60-е годы прошлого столетия. </a:t>
            </a:r>
          </a:p>
          <a:p>
            <a:pPr marL="182880" indent="356870" algn="just" fontAlgn="base">
              <a:spcBef>
                <a:spcPts val="48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</a:rPr>
              <a:t>Диатомит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7030A0"/>
                </a:solidFill>
              </a:rPr>
              <a:t>(</a:t>
            </a:r>
            <a:r>
              <a:rPr lang="ru-RU" sz="1600" dirty="0">
                <a:solidFill>
                  <a:srgbClr val="7030A0"/>
                </a:solidFill>
              </a:rPr>
              <a:t>кизельгур, инфузорная земля, горная мука) — осадочная горная порода, </a:t>
            </a:r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биогенного </a:t>
            </a: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происхождения, желтоватого или светло серого </a:t>
            </a:r>
            <a:r>
              <a:rPr lang="ru-RU" sz="16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цвета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rgbClr val="002060"/>
                </a:solidFill>
              </a:rPr>
              <a:t>состоит </a:t>
            </a:r>
            <a:r>
              <a:rPr lang="ru-RU" sz="1600" dirty="0">
                <a:solidFill>
                  <a:srgbClr val="002060"/>
                </a:solidFill>
              </a:rPr>
              <a:t>из микроскопических </a:t>
            </a:r>
            <a:r>
              <a:rPr lang="ru-RU" sz="1600" dirty="0" err="1">
                <a:solidFill>
                  <a:srgbClr val="002060"/>
                </a:solidFill>
              </a:rPr>
              <a:t>кремнеземнистых</a:t>
            </a:r>
            <a:r>
              <a:rPr lang="ru-RU" sz="1600" dirty="0">
                <a:solidFill>
                  <a:srgbClr val="002060"/>
                </a:solidFill>
              </a:rPr>
              <a:t> панцирей водорослей (диатомей). Размер створок диатомей колеблется в пределах от 0,005 до 0,2 мм. Сами створки имеют размеры отдельных частей порядка 100 </a:t>
            </a:r>
            <a:r>
              <a:rPr lang="ru-RU" sz="1600" dirty="0" err="1">
                <a:solidFill>
                  <a:srgbClr val="002060"/>
                </a:solidFill>
              </a:rPr>
              <a:t>нм</a:t>
            </a:r>
            <a:r>
              <a:rPr lang="ru-RU" sz="1600" dirty="0">
                <a:solidFill>
                  <a:srgbClr val="002060"/>
                </a:solidFill>
              </a:rPr>
              <a:t> и обладают </a:t>
            </a:r>
            <a:r>
              <a:rPr lang="ru-RU" sz="1600" dirty="0" err="1">
                <a:solidFill>
                  <a:srgbClr val="002060"/>
                </a:solidFill>
              </a:rPr>
              <a:t>нанопористой</a:t>
            </a:r>
            <a:r>
              <a:rPr lang="ru-RU" sz="1600" dirty="0">
                <a:solidFill>
                  <a:srgbClr val="002060"/>
                </a:solidFill>
              </a:rPr>
              <a:t> поверхностью, является </a:t>
            </a:r>
            <a:r>
              <a:rPr lang="ru-RU" sz="1600" dirty="0" err="1">
                <a:solidFill>
                  <a:srgbClr val="002060"/>
                </a:solidFill>
              </a:rPr>
              <a:t>наноструктурированным</a:t>
            </a:r>
            <a:r>
              <a:rPr lang="ru-RU" sz="1600" dirty="0">
                <a:solidFill>
                  <a:srgbClr val="002060"/>
                </a:solidFill>
              </a:rPr>
              <a:t> природным </a:t>
            </a:r>
            <a:r>
              <a:rPr lang="ru-RU" sz="1600" dirty="0" smtClean="0">
                <a:solidFill>
                  <a:srgbClr val="002060"/>
                </a:solidFill>
              </a:rPr>
              <a:t>материалом.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>
                <a:solidFill>
                  <a:srgbClr val="002060"/>
                </a:solidFill>
                <a:ea typeface="Times New Roman" panose="02020603050405020304" pitchFamily="18" charset="0"/>
              </a:rPr>
              <a:t>Химический состав диатомита более чем на 75% состоит из водного кремнезема. </a:t>
            </a:r>
            <a:endParaRPr lang="ru-RU" sz="1800" dirty="0">
              <a:solidFill>
                <a:srgbClr val="002060"/>
              </a:solidFill>
            </a:endParaRPr>
          </a:p>
          <a:p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C:\Users\Елена\Desktop\Диатомит новое\photo_ vodorosli_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72803"/>
            <a:ext cx="2232248" cy="146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27" y="4772803"/>
            <a:ext cx="5940425" cy="1470025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  <a:cs typeface="Arial" pitchFamily="34" charset="0"/>
              </a:rPr>
              <a:t>Кремний его роль в жизни растений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Segoe Print" pitchFamily="2" charset="0"/>
                <a:cs typeface="Arial" pitchFamily="34" charset="0"/>
              </a:rPr>
              <a:t>Аморфный кремний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25000" lnSpcReduction="20000"/>
          </a:bodyPr>
          <a:lstStyle/>
          <a:p>
            <a:r>
              <a:rPr lang="ru-RU" sz="6400" b="1" dirty="0" smtClean="0">
                <a:solidFill>
                  <a:srgbClr val="7030A0"/>
                </a:solidFill>
              </a:rPr>
              <a:t>Кремний</a:t>
            </a:r>
            <a:r>
              <a:rPr lang="ru-RU" sz="6400" dirty="0">
                <a:solidFill>
                  <a:srgbClr val="7030A0"/>
                </a:solidFill>
              </a:rPr>
              <a:t>, также как и кислород, углерод, азот, водород, фосфор и кальций, относится к числу жизненно важных элементов. Элемент занимает второе </a:t>
            </a:r>
            <a:r>
              <a:rPr lang="ru-RU" sz="6400" dirty="0" smtClean="0">
                <a:solidFill>
                  <a:srgbClr val="7030A0"/>
                </a:solidFill>
              </a:rPr>
              <a:t>после </a:t>
            </a:r>
            <a:r>
              <a:rPr lang="ru-RU" sz="6400" dirty="0">
                <a:solidFill>
                  <a:srgbClr val="7030A0"/>
                </a:solidFill>
              </a:rPr>
              <a:t>кислорода место по </a:t>
            </a:r>
            <a:r>
              <a:rPr lang="ru-RU" sz="6400" dirty="0" smtClean="0">
                <a:solidFill>
                  <a:srgbClr val="7030A0"/>
                </a:solidFill>
              </a:rPr>
              <a:t>распространенности </a:t>
            </a:r>
            <a:r>
              <a:rPr lang="ru-RU" sz="6400" dirty="0">
                <a:solidFill>
                  <a:srgbClr val="7030A0"/>
                </a:solidFill>
              </a:rPr>
              <a:t>в земной коре, что составляет от 27,7 до 29,5 масс. %. Чаще всего он входит в состав аморфного и </a:t>
            </a:r>
            <a:r>
              <a:rPr lang="ru-RU" sz="6400" dirty="0" smtClean="0">
                <a:solidFill>
                  <a:srgbClr val="7030A0"/>
                </a:solidFill>
              </a:rPr>
              <a:t>кристаллического </a:t>
            </a:r>
            <a:r>
              <a:rPr lang="ru-RU" sz="6400" dirty="0">
                <a:solidFill>
                  <a:srgbClr val="7030A0"/>
                </a:solidFill>
              </a:rPr>
              <a:t>диоксида кремния. Кремний играет ту же роль в минералах и </a:t>
            </a:r>
            <a:r>
              <a:rPr lang="ru-RU" sz="6400" dirty="0" err="1" smtClean="0">
                <a:solidFill>
                  <a:srgbClr val="7030A0"/>
                </a:solidFill>
              </a:rPr>
              <a:t>горнных</a:t>
            </a:r>
            <a:r>
              <a:rPr lang="ru-RU" sz="6400" dirty="0" smtClean="0">
                <a:solidFill>
                  <a:srgbClr val="7030A0"/>
                </a:solidFill>
              </a:rPr>
              <a:t> </a:t>
            </a:r>
            <a:r>
              <a:rPr lang="ru-RU" sz="6400" dirty="0">
                <a:solidFill>
                  <a:srgbClr val="7030A0"/>
                </a:solidFill>
              </a:rPr>
              <a:t>породах, которые на 97 % состоят из природных силикатов, что и углерод в органическом мире. Кремний — </a:t>
            </a:r>
            <a:r>
              <a:rPr lang="ru-RU" sz="6400" dirty="0" err="1">
                <a:solidFill>
                  <a:srgbClr val="7030A0"/>
                </a:solidFill>
              </a:rPr>
              <a:t>пьезоэлемент</a:t>
            </a:r>
            <a:r>
              <a:rPr lang="ru-RU" sz="6400" dirty="0">
                <a:solidFill>
                  <a:srgbClr val="7030A0"/>
                </a:solidFill>
              </a:rPr>
              <a:t>, он может превращать один вид энергии в другой: механическую в электрическую, световую в тепловую и т. д. Именно кремний лежит в основе энергоинформационного обмена в космосе, на Земле и в живой природе. </a:t>
            </a:r>
            <a:endParaRPr lang="ru-RU" sz="6400" dirty="0" smtClean="0">
              <a:solidFill>
                <a:srgbClr val="7030A0"/>
              </a:solidFill>
            </a:endParaRPr>
          </a:p>
          <a:p>
            <a:r>
              <a:rPr lang="ru-RU" sz="6400" b="1" dirty="0">
                <a:solidFill>
                  <a:srgbClr val="7030A0"/>
                </a:solidFill>
              </a:rPr>
              <a:t>Кремний в растениях </a:t>
            </a:r>
            <a:r>
              <a:rPr lang="ru-RU" sz="6400" dirty="0" smtClean="0">
                <a:solidFill>
                  <a:srgbClr val="7030A0"/>
                </a:solidFill>
              </a:rPr>
              <a:t>Большую  </a:t>
            </a:r>
            <a:r>
              <a:rPr lang="ru-RU" sz="6400" dirty="0">
                <a:solidFill>
                  <a:srgbClr val="7030A0"/>
                </a:solidFill>
              </a:rPr>
              <a:t>роль играет кремний в </a:t>
            </a:r>
            <a:r>
              <a:rPr lang="ru-RU" sz="6400" dirty="0" smtClean="0">
                <a:solidFill>
                  <a:srgbClr val="7030A0"/>
                </a:solidFill>
              </a:rPr>
              <a:t>живом </a:t>
            </a:r>
            <a:r>
              <a:rPr lang="ru-RU" sz="6400" dirty="0">
                <a:solidFill>
                  <a:srgbClr val="7030A0"/>
                </a:solidFill>
              </a:rPr>
              <a:t>растительном мире. Главная его роль заключается в том, что он обеспечивает эластичность, устойчивость к полеганию и прочность к излому стеблей злаковых и других растений. В большем или </a:t>
            </a:r>
            <a:r>
              <a:rPr lang="ru-RU" sz="6400" dirty="0" smtClean="0">
                <a:solidFill>
                  <a:srgbClr val="7030A0"/>
                </a:solidFill>
              </a:rPr>
              <a:t>меньшем </a:t>
            </a:r>
            <a:r>
              <a:rPr lang="ru-RU" sz="6400" dirty="0">
                <a:solidFill>
                  <a:srgbClr val="7030A0"/>
                </a:solidFill>
              </a:rPr>
              <a:t>количестве кремний содержится в листьях, ветвях, стволах, корнях и </a:t>
            </a:r>
            <a:r>
              <a:rPr lang="ru-RU" sz="6400" dirty="0" smtClean="0">
                <a:solidFill>
                  <a:srgbClr val="7030A0"/>
                </a:solidFill>
              </a:rPr>
              <a:t>плодах </a:t>
            </a:r>
            <a:r>
              <a:rPr lang="ru-RU" sz="6400" dirty="0">
                <a:solidFill>
                  <a:srgbClr val="7030A0"/>
                </a:solidFill>
              </a:rPr>
              <a:t>всех видов растений. </a:t>
            </a:r>
            <a:endParaRPr lang="ru-RU" sz="6400" b="1" dirty="0">
              <a:solidFill>
                <a:srgbClr val="7030A0"/>
              </a:solidFill>
            </a:endParaRPr>
          </a:p>
          <a:p>
            <a:r>
              <a:rPr lang="ru-RU" sz="6400" b="1" dirty="0" smtClean="0">
                <a:solidFill>
                  <a:srgbClr val="7030A0"/>
                </a:solidFill>
              </a:rPr>
              <a:t>Аморфный </a:t>
            </a:r>
            <a:r>
              <a:rPr lang="ru-RU" sz="6400" b="1" dirty="0">
                <a:solidFill>
                  <a:srgbClr val="7030A0"/>
                </a:solidFill>
              </a:rPr>
              <a:t>кремний</a:t>
            </a:r>
            <a:r>
              <a:rPr lang="ru-RU" sz="6400" dirty="0">
                <a:solidFill>
                  <a:srgbClr val="7030A0"/>
                </a:solidFill>
              </a:rPr>
              <a:t>, являющийся одним из важных элементов играет очень важную роль в питании растений. Находясь в свободном состоянии, он легко переходит в почвенные растворы и превращается в кремниевую кислоту, которая способствует высвобождению фосфора, находящегося в почве в недоступной для растений форме, переводит его в доступную форму и доставляет к клеточным мембранам корневой системы растений.</a:t>
            </a:r>
          </a:p>
          <a:p>
            <a:r>
              <a:rPr lang="ru-RU" sz="6400" dirty="0">
                <a:solidFill>
                  <a:srgbClr val="7030A0"/>
                </a:solidFill>
              </a:rPr>
              <a:t>это многофункциональное, высокоэффективное, экологически чистое </a:t>
            </a:r>
            <a:r>
              <a:rPr lang="ru-RU" sz="6400" dirty="0" err="1">
                <a:solidFill>
                  <a:srgbClr val="7030A0"/>
                </a:solidFill>
              </a:rPr>
              <a:t>диатомитовое</a:t>
            </a:r>
            <a:r>
              <a:rPr lang="ru-RU" sz="6400" dirty="0">
                <a:solidFill>
                  <a:srgbClr val="7030A0"/>
                </a:solidFill>
              </a:rPr>
              <a:t> питание для почв на основе природного диатомита (</a:t>
            </a:r>
            <a:r>
              <a:rPr lang="ru-RU" sz="6400" dirty="0" smtClean="0">
                <a:solidFill>
                  <a:srgbClr val="7030A0"/>
                </a:solidFill>
              </a:rPr>
              <a:t>аморфного </a:t>
            </a:r>
            <a:r>
              <a:rPr lang="ru-RU" sz="6400" dirty="0">
                <a:solidFill>
                  <a:srgbClr val="7030A0"/>
                </a:solidFill>
              </a:rPr>
              <a:t>кремнезема). Одновременно является кондиционером для почв с уникальными сорбционными </a:t>
            </a:r>
            <a:r>
              <a:rPr lang="ru-RU" sz="6400" dirty="0" smtClean="0">
                <a:solidFill>
                  <a:srgbClr val="7030A0"/>
                </a:solidFill>
              </a:rPr>
              <a:t>свойствами</a:t>
            </a:r>
          </a:p>
          <a:p>
            <a:endParaRPr lang="ru-RU" sz="6400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871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79646">
                    <a:lumMod val="75000"/>
                  </a:srgbClr>
                </a:solidFill>
                <a:latin typeface="Segoe Print" pitchFamily="2" charset="0"/>
                <a:cs typeface="Arial" pitchFamily="34" charset="0"/>
              </a:rPr>
              <a:t>Полный химический анализ диатомита 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5246320"/>
              </p:ext>
            </p:extLst>
          </p:nvPr>
        </p:nvGraphicFramePr>
        <p:xfrm>
          <a:off x="457200" y="764702"/>
          <a:ext cx="8496943" cy="5839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0600">
                  <a:extLst>
                    <a:ext uri="{9D8B030D-6E8A-4147-A177-3AD203B41FA5}">
                      <a16:colId xmlns:a16="http://schemas.microsoft.com/office/drawing/2014/main" val="1921835758"/>
                    </a:ext>
                  </a:extLst>
                </a:gridCol>
                <a:gridCol w="1661878">
                  <a:extLst>
                    <a:ext uri="{9D8B030D-6E8A-4147-A177-3AD203B41FA5}">
                      <a16:colId xmlns:a16="http://schemas.microsoft.com/office/drawing/2014/main" val="1600216544"/>
                    </a:ext>
                  </a:extLst>
                </a:gridCol>
                <a:gridCol w="1536536">
                  <a:extLst>
                    <a:ext uri="{9D8B030D-6E8A-4147-A177-3AD203B41FA5}">
                      <a16:colId xmlns:a16="http://schemas.microsoft.com/office/drawing/2014/main" val="964604689"/>
                    </a:ext>
                  </a:extLst>
                </a:gridCol>
                <a:gridCol w="1118137">
                  <a:extLst>
                    <a:ext uri="{9D8B030D-6E8A-4147-A177-3AD203B41FA5}">
                      <a16:colId xmlns:a16="http://schemas.microsoft.com/office/drawing/2014/main" val="542494135"/>
                    </a:ext>
                  </a:extLst>
                </a:gridCol>
                <a:gridCol w="1514896">
                  <a:extLst>
                    <a:ext uri="{9D8B030D-6E8A-4147-A177-3AD203B41FA5}">
                      <a16:colId xmlns:a16="http://schemas.microsoft.com/office/drawing/2014/main" val="2400794267"/>
                    </a:ext>
                  </a:extLst>
                </a:gridCol>
                <a:gridCol w="1514896">
                  <a:extLst>
                    <a:ext uri="{9D8B030D-6E8A-4147-A177-3AD203B41FA5}">
                      <a16:colId xmlns:a16="http://schemas.microsoft.com/office/drawing/2014/main" val="1008944272"/>
                    </a:ext>
                  </a:extLst>
                </a:gridCol>
              </a:tblGrid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Оксид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Содержание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Погрешность 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Элемент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Содержание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Погрешность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177311135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 b="1" dirty="0">
                          <a:effectLst/>
                        </a:rPr>
                        <a:t>SiO</a:t>
                      </a:r>
                      <a:r>
                        <a:rPr lang="en-US" sz="1100" b="1" dirty="0">
                          <a:effectLst/>
                        </a:rPr>
                        <a:t>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 b="1" dirty="0">
                          <a:effectLst/>
                        </a:rPr>
                        <a:t>8</a:t>
                      </a:r>
                      <a:r>
                        <a:rPr lang="ru-RU" sz="1400" b="1" dirty="0">
                          <a:effectLst/>
                        </a:rPr>
                        <a:t>4,8</a:t>
                      </a:r>
                      <a:r>
                        <a:rPr lang="en-US" sz="1400" b="1" dirty="0">
                          <a:effectLst/>
                        </a:rPr>
                        <a:t>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b="1" dirty="0">
                          <a:effectLst/>
                        </a:rPr>
                        <a:t>0,18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 b="1" dirty="0">
                          <a:effectLst/>
                        </a:rPr>
                        <a:t>Si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b="1" dirty="0">
                          <a:effectLst/>
                        </a:rPr>
                        <a:t>39,21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b="1" dirty="0">
                          <a:effectLst/>
                        </a:rPr>
                        <a:t>0,09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312302694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Al</a:t>
                      </a: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6,65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0,14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Al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4,26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3242522708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Fe</a:t>
                      </a: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3,30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Fe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2,52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1422668711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K</a:t>
                      </a: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2,25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K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1,87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198599674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MgO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0,725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0,036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Mg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0,437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0,022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4061412262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CaO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0,439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0,022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Ca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0,314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0,016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2040342193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TiO</a:t>
                      </a: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0,421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0,021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 dirty="0" err="1">
                          <a:effectLst/>
                        </a:rPr>
                        <a:t>Ti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0,252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0,013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4087058992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Na</a:t>
                      </a: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0,197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Na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0,146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1024764882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Au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0,0715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0,0036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Au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0,0715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0,0036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3024215128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SO</a:t>
                      </a: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0,0552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0,0048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Sx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0,0221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3768735297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PtO</a:t>
                      </a: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0,0433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dirty="0">
                          <a:effectLst/>
                        </a:rPr>
                        <a:t>0,0029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Pt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0,0372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0,0025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1957441473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WO</a:t>
                      </a: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0,0345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0,0035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W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0,0274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0,0027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1997926757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 dirty="0" err="1">
                          <a:effectLst/>
                        </a:rPr>
                        <a:t>PdO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0,032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Pd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0,0282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0,0098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801965517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BaO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0,0316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0,0050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Ba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0,0283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2939261610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 dirty="0">
                          <a:effectLst/>
                        </a:rPr>
                        <a:t>V</a:t>
                      </a:r>
                      <a:r>
                        <a:rPr lang="en-US" sz="11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O</a:t>
                      </a:r>
                      <a:r>
                        <a:rPr lang="en-US" sz="11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dirty="0">
                          <a:effectLst/>
                        </a:rPr>
                        <a:t>0,0224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0,0016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V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0,0125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0,0009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381843453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Cr</a:t>
                      </a: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1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0,0210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0,0013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Cr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0,0144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0,0009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3506993612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 dirty="0">
                          <a:effectLst/>
                        </a:rPr>
                        <a:t>ZrO</a:t>
                      </a:r>
                      <a:r>
                        <a:rPr lang="en-US" sz="11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0,0149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dirty="0">
                          <a:effectLst/>
                        </a:rPr>
                        <a:t>0,0018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Zr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0,0110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0,0013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432377075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 dirty="0" err="1">
                          <a:effectLst/>
                        </a:rPr>
                        <a:t>HgO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0,0128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0,0036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Hg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0,0119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0,0033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4263930793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GeO</a:t>
                      </a:r>
                      <a:r>
                        <a:rPr lang="en-US" sz="11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0,0127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Ge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0,0088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2507077240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P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0,0126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0,0024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P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0,0126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0,0024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2795019893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 dirty="0" err="1">
                          <a:effectLst/>
                        </a:rPr>
                        <a:t>MnO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0,0067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0,0008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Mn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0,0052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0,0006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1108383271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 dirty="0">
                          <a:effectLst/>
                        </a:rPr>
                        <a:t>MoO</a:t>
                      </a:r>
                      <a:r>
                        <a:rPr lang="en-US" sz="11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0,0066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Mo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0,0044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0,0013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3135981527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 dirty="0" err="1">
                          <a:effectLst/>
                        </a:rPr>
                        <a:t>SrO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dirty="0">
                          <a:effectLst/>
                        </a:rPr>
                        <a:t>0,0044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dirty="0">
                          <a:effectLst/>
                        </a:rPr>
                        <a:t>0,0013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Sr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0,0037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3349912984"/>
                  </a:ext>
                </a:extLst>
              </a:tr>
              <a:tr h="233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 dirty="0" err="1">
                          <a:effectLst/>
                        </a:rPr>
                        <a:t>NiO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dirty="0">
                          <a:effectLst/>
                        </a:rPr>
                        <a:t>0,0028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0,0009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en-US" sz="1400">
                          <a:effectLst/>
                        </a:rPr>
                        <a:t>Ni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>
                          <a:effectLst/>
                        </a:rPr>
                        <a:t>0,0022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35"/>
                        </a:spcAft>
                      </a:pPr>
                      <a:r>
                        <a:rPr lang="ru-RU" sz="1400" dirty="0">
                          <a:effectLst/>
                        </a:rPr>
                        <a:t>0,0007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5" marR="41145" marT="0" marB="0"/>
                </a:tc>
                <a:extLst>
                  <a:ext uri="{0D108BD9-81ED-4DB2-BD59-A6C34878D82A}">
                    <a16:rowId xmlns:a16="http://schemas.microsoft.com/office/drawing/2014/main" val="382094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683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1979712" y="3789040"/>
            <a:ext cx="4896544" cy="936104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  <a:alpha val="50195"/>
            </a:schemeClr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lIns="78638" tIns="39319" rIns="78638" bIns="39319" anchor="ctr"/>
          <a:lstStyle/>
          <a:p>
            <a:pPr algn="ctr"/>
            <a:r>
              <a:rPr lang="ru-RU" sz="2400" b="1" dirty="0" smtClean="0">
                <a:latin typeface="Segoe Print" pitchFamily="2" charset="0"/>
              </a:rPr>
              <a:t>Ультразвуковая активация</a:t>
            </a:r>
            <a:endParaRPr lang="ru-RU" sz="2400" dirty="0">
              <a:latin typeface="Segoe Print" pitchFamily="2" charset="0"/>
            </a:endParaRPr>
          </a:p>
        </p:txBody>
      </p:sp>
      <p:sp>
        <p:nvSpPr>
          <p:cNvPr id="9" name="_s1030"/>
          <p:cNvSpPr>
            <a:spLocks noChangeArrowheads="1"/>
          </p:cNvSpPr>
          <p:nvPr/>
        </p:nvSpPr>
        <p:spPr bwMode="auto">
          <a:xfrm>
            <a:off x="2051720" y="2564904"/>
            <a:ext cx="4680520" cy="1008112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lIns="99401" tIns="49699" rIns="99401" bIns="49699" anchor="ctr"/>
          <a:lstStyle/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  <a:cs typeface="Arial" pitchFamily="34" charset="0"/>
              </a:rPr>
              <a:t>Термическая активация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12" name="_s1030"/>
          <p:cNvSpPr>
            <a:spLocks noChangeArrowheads="1"/>
          </p:cNvSpPr>
          <p:nvPr/>
        </p:nvSpPr>
        <p:spPr bwMode="auto">
          <a:xfrm>
            <a:off x="755576" y="332656"/>
            <a:ext cx="7416824" cy="864096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lIns="83219" tIns="41608" rIns="83219" bIns="41608" anchor="ctr"/>
          <a:lstStyle/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  <a:cs typeface="Arial" pitchFamily="34" charset="0"/>
              </a:rPr>
              <a:t>Диатомит (карьерный, необработанный)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14" name="_s1032"/>
          <p:cNvSpPr>
            <a:spLocks noChangeArrowheads="1"/>
          </p:cNvSpPr>
          <p:nvPr/>
        </p:nvSpPr>
        <p:spPr bwMode="auto">
          <a:xfrm>
            <a:off x="2051720" y="1412776"/>
            <a:ext cx="4680520" cy="9361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933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lIns="83219" tIns="41608" rIns="83219" bIns="41608" anchor="ctr"/>
          <a:lstStyle/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  <a:cs typeface="Arial" pitchFamily="34" charset="0"/>
              </a:rPr>
              <a:t>Механическая активация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Segoe Print" pitchFamily="2" charset="0"/>
              <a:cs typeface="Arial" pitchFamily="34" charset="0"/>
            </a:endParaRPr>
          </a:p>
        </p:txBody>
      </p:sp>
      <p:sp>
        <p:nvSpPr>
          <p:cNvPr id="19" name="_s1030"/>
          <p:cNvSpPr>
            <a:spLocks noChangeArrowheads="1"/>
          </p:cNvSpPr>
          <p:nvPr/>
        </p:nvSpPr>
        <p:spPr bwMode="auto">
          <a:xfrm>
            <a:off x="899592" y="5013176"/>
            <a:ext cx="7488832" cy="115212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lIns="83219" tIns="41608" rIns="83219" bIns="41608" anchor="ctr"/>
          <a:lstStyle/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Segoe Print" pitchFamily="2" charset="0"/>
                <a:cs typeface="Arial" pitchFamily="34" charset="0"/>
              </a:rPr>
              <a:t>Диатомит активированный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Segoe Print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>
            <a:noAutofit/>
          </a:bodyPr>
          <a:lstStyle/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Для производства удобрений диатомит проходит три стадии активации: механическую, термическую и ультразвуковую при определенных </a:t>
            </a:r>
            <a:r>
              <a:rPr lang="ru-RU" sz="16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условиях</a:t>
            </a:r>
            <a:endParaRPr lang="ru-RU" sz="16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Далее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он подвергается обогащению (насыщению) путем внедрения в поры обработанного диатомита аминокислот и азотосодержащих компонентов таких как карбамид Б или аммиачная селитра. 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/>
              <a:t>       Аминокислоты, применяемые в данном продукте - это </a:t>
            </a:r>
            <a:r>
              <a:rPr lang="ru-RU" sz="1600" b="1" dirty="0"/>
              <a:t>аминокислотный комплекс «</a:t>
            </a:r>
            <a:r>
              <a:rPr lang="ru-RU" sz="1600" b="1" dirty="0" err="1"/>
              <a:t>ВитаАмин</a:t>
            </a:r>
            <a:r>
              <a:rPr lang="ru-RU" sz="1600" b="1" dirty="0"/>
              <a:t>» разработки и производства компании ООО «СЕМИРАМИДА» г. Москва. Аминокислотный комплекс </a:t>
            </a:r>
            <a:r>
              <a:rPr lang="ru-RU" sz="1600" b="1" dirty="0" err="1"/>
              <a:t>ВитаАмин</a:t>
            </a:r>
            <a:r>
              <a:rPr lang="ru-RU" sz="1600" b="1" dirty="0"/>
              <a:t> - это органические биостимуляторы, они не оказывают отрицательного воздействия на окружающую среду, способствуют повышению эффективного плодородия почв, являются высокоэффективными и высокорентабельными</a:t>
            </a:r>
            <a:r>
              <a:rPr lang="ru-RU" sz="1600" b="1" dirty="0" smtClean="0"/>
              <a:t>.</a:t>
            </a:r>
            <a:r>
              <a:rPr lang="ru-RU" sz="1600" dirty="0" smtClean="0"/>
              <a:t> </a:t>
            </a:r>
            <a:r>
              <a:rPr lang="ru-RU" sz="1600" dirty="0"/>
              <a:t>Содержание питательных элементов, активного азота в них составляет от  8% до 35%.</a:t>
            </a:r>
            <a:r>
              <a:rPr lang="ru-RU" sz="1600" dirty="0">
                <a:ea typeface="Times New Roman" panose="02020603050405020304" pitchFamily="18" charset="0"/>
              </a:rPr>
              <a:t> Изготовленные на основе животного белка. </a:t>
            </a:r>
            <a:r>
              <a:rPr lang="ru-RU" sz="1600" dirty="0"/>
              <a:t>Способ производства – ферментативный гидролиз (технический процесс моделирующий ферментацию происходящую в живой природе, используемые ферменты также природного происхождения). Только при ферментативном гидролизе сохраняются все содержащиеся в исходном сырье аминокислоты и пептиды,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ВитаАмин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это концентрированная смесь активных аминокислот в водном растворе с витаминами.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 в пористую структуру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диатомта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внедряется азотосодержащие компоненты -  Карбамид Б в растворенном состоянии по специальной технологии. 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Segoe Print" pitchFamily="2" charset="0"/>
              </a:rPr>
              <a:t>Аминокислоты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«Вита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A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  <a:t>мин» 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18434" name="AutoShape 2" descr="https://www.nationalhogfarmer.com/sites/nationalhogfarmer.com/files/NHF-young-pigs-green-floor-NP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s://www.nationalhogfarmer.com/sites/nationalhogfarmer.com/files/NHF-young-pigs-green-floor-NP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8" name="AutoShape 6" descr="https://www.nationalhogfarmer.com/sites/nationalhogfarmer.com/files/NHF-young-pigs-green-floor-NP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0" y="764704"/>
            <a:ext cx="4716016" cy="59492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Аминограмма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      АСПАРАГИНОВАЯ КИСЛОТА  - 3,31±0,50, ГЛУТАМИНОВАЯ КИСЛОТА - 2,88±0,43, 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СЕРИН  - 0,70±0,11, ГИСТИДИН - 0,52±0,08, ГЛИЦИН  - 0,95±0,14, ТРЕОНИН - 0,60±0,09, АРГИНИН -      0,89±0,13, АЛАНИН - 1,30±0,19, ТИРОЗИН - 1,15±0,17, ЦИСТИН - 0,32±0,05, ВАЛИН  - 1,82±0,27, МЕТИОНИН - 0,42±0,06, ФЕНИЛАЛАНИН - 1,76±0,26,  ИЗОЛЕЙЦИН  - 3,18±0,48,  ЛЕЙЦИН  - 4,46±0,67, ЛИЗИН 7,41±1,11,  ПРОЛИН  - 3,10±0,46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Витамины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Витамин 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ретинол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) - 8 300±2 000 МЕ/л,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Витамин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D </a:t>
            </a:r>
            <a:r>
              <a:rPr kumimoji="0" lang="ru-RU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3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колекальциферол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) - 510 000±120 000 МЕ/л,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Витамин В</a:t>
            </a:r>
            <a:r>
              <a:rPr kumimoji="0" lang="ru-RU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(тиамин) - 4,31±0,26 г/л,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Витамин В</a:t>
            </a:r>
            <a:r>
              <a:rPr kumimoji="0" lang="ru-RU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(рибофлавин) - 3,2±0,26 г/л,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Витамин В</a:t>
            </a:r>
            <a:r>
              <a:rPr kumimoji="0" lang="ru-RU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(пиридоксин) - 2,38±0,19 г.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Микроэлементы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медь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 -7,6±1,8 мг/кг,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цинк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 –45,3±9,5 мг/кг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4679950" y="836712"/>
            <a:ext cx="446405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ВитаАмин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- новый тип биологических 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органических биостимуляторов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Не оказывают отрицательного воздействия на окружающую среду.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Способствуют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повышению плодородия </a:t>
            </a:r>
            <a:r>
              <a:rPr lang="ru-RU" dirty="0" smtClean="0">
                <a:solidFill>
                  <a:srgbClr val="002060"/>
                </a:solidFill>
              </a:rPr>
              <a:t>почвы, являются высокоэффективными и высокорентабельными. 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Аминокислоты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быстро и легко проникают через клеточные мембраны до ядра клетки,</a:t>
            </a:r>
            <a:r>
              <a:rPr lang="ru-RU" dirty="0" smtClean="0">
                <a:solidFill>
                  <a:srgbClr val="002060"/>
                </a:solidFill>
              </a:rPr>
              <a:t> обеспечивая доступ необходимых питательных веществ естественным путём и более эффективно, чем химические удобрения. 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Восстановления экологического ущерба </a:t>
            </a:r>
            <a:r>
              <a:rPr lang="ru-RU" dirty="0" smtClean="0">
                <a:solidFill>
                  <a:srgbClr val="002060"/>
                </a:solidFill>
              </a:rPr>
              <a:t>в экосистемах,  загрязнённых и повреждённых  пестицидами, гербицидами и другими какими бы - то ни было токсичными отходами, включая взрывчатые вещества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Segoe Script" panose="030B0504020000000003" pitchFamily="66" charset="0"/>
              </a:rPr>
              <a:t>Диатомит</a:t>
            </a:r>
            <a:r>
              <a:rPr lang="ru-RU" sz="2000" b="1" dirty="0" smtClean="0">
                <a:latin typeface="Segoe Script" panose="030B0504020000000003" pitchFamily="66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Segoe Script" panose="030B0504020000000003" pitchFamily="66" charset="0"/>
              </a:rPr>
              <a:t>активированный (</a:t>
            </a:r>
            <a:r>
              <a:rPr lang="ru-RU" sz="2000" b="1" dirty="0" err="1" smtClean="0">
                <a:solidFill>
                  <a:srgbClr val="7030A0"/>
                </a:solidFill>
                <a:latin typeface="Segoe Script" panose="030B0504020000000003" pitchFamily="66" charset="0"/>
              </a:rPr>
              <a:t>дегидратированный</a:t>
            </a:r>
            <a:r>
              <a:rPr lang="ru-RU" sz="2000" b="1" dirty="0" smtClean="0">
                <a:solidFill>
                  <a:srgbClr val="7030A0"/>
                </a:solidFill>
                <a:latin typeface="Segoe Script" panose="030B0504020000000003" pitchFamily="66" charset="0"/>
              </a:rPr>
              <a:t>)</a:t>
            </a:r>
            <a:endParaRPr lang="ru-RU" sz="2000" b="1" dirty="0">
              <a:solidFill>
                <a:srgbClr val="7030A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5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700" dirty="0">
                <a:solidFill>
                  <a:srgbClr val="7030A0"/>
                </a:solidFill>
              </a:rPr>
              <a:t>Обогащённый аминокислотами  и азотосодержащими компонентами такими, как Карбамид Б (мочевина) или аммиачная селитра, диатомит являются высокоэффективным, экологически безопасным удобрением сельскохозяйственных культур. При внесении в почву оказывает благоприятное воздействие на свойства почвы,  повышается  биологическая активность пахотного слоя, улучшаются агрохимические показатели. Уже в начале вегетации под посевами различных сельскохозяйственных культур,  увеличивается содержание </a:t>
            </a:r>
            <a:r>
              <a:rPr lang="ru-RU" sz="17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минерального азота на 0,8-6,2 мг/кг, доступного фосфора – на 2-10 мг/кг, калия – на 5-8 мг/кг почвы, которое сохранялось в течение всего вегетационного периода. Так, в среднем за вегетационный период содержание минеральных (доступных) форм азота (N-NH4+ N-NH3) в пахотном слое при внесении обогащённого аминокислотами  и карбамидом диатомита превышает контрольный вариант на 1,41 мг/кг, доступных фосфора на 8 и калия – на 6 мг/кг. В том числе повысилось содержание важнейших микроэлементов: цинка на 8 %, меди – на 8 % и марганца – на 62 %. Применение данного органоминерального удобрения, способствует повышению не только урожайности сельскохозяйственных культур, но и получению экологически более безопасной продукции. </a:t>
            </a:r>
          </a:p>
          <a:p>
            <a:pPr marL="179705">
              <a:lnSpc>
                <a:spcPct val="107000"/>
              </a:lnSpc>
              <a:spcAft>
                <a:spcPts val="0"/>
              </a:spcAft>
            </a:pPr>
            <a:r>
              <a:rPr lang="ru-RU" sz="17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Массовая доля питательных веществ в удобрение составляет  – 35,5- 50,0±0,2%</a:t>
            </a:r>
          </a:p>
          <a:p>
            <a:pPr marL="179705">
              <a:lnSpc>
                <a:spcPct val="107000"/>
              </a:lnSpc>
              <a:spcAft>
                <a:spcPts val="0"/>
              </a:spcAft>
            </a:pPr>
            <a:r>
              <a:rPr lang="ru-RU" sz="17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Так же присутствуют витамины, которые привносит с собой в процессе обогащения аминокислотный комплекс </a:t>
            </a:r>
            <a:r>
              <a:rPr lang="ru-RU" sz="17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ВиАамин</a:t>
            </a:r>
            <a:r>
              <a:rPr lang="ru-RU" sz="17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Это </a:t>
            </a:r>
            <a:r>
              <a:rPr lang="ru-RU" sz="17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втамин</a:t>
            </a:r>
            <a:r>
              <a:rPr lang="ru-RU" sz="17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А (</a:t>
            </a:r>
            <a:r>
              <a:rPr lang="ru-RU" sz="17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ретинол</a:t>
            </a:r>
            <a:r>
              <a:rPr lang="ru-RU" sz="17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- 8 300±2 000 МЕ/л,  Витамин </a:t>
            </a:r>
            <a:r>
              <a:rPr lang="en-US" sz="17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 </a:t>
            </a:r>
            <a:r>
              <a:rPr lang="ru-RU" sz="1700" baseline="-250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17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7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колекальциферол</a:t>
            </a:r>
            <a:r>
              <a:rPr lang="ru-RU" sz="17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- 510 000±120 000 МЕ/л, Витамин В</a:t>
            </a:r>
            <a:r>
              <a:rPr lang="ru-RU" sz="1700" baseline="-250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7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(тиамин) - 4,31±0,26 г/л, Витамин В</a:t>
            </a:r>
            <a:r>
              <a:rPr lang="ru-RU" sz="1700" baseline="-250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7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(рибофлавин) - 3,2±0,26 г/л, Витамин В</a:t>
            </a:r>
            <a:r>
              <a:rPr lang="ru-RU" sz="1700" baseline="-250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7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(пиридоксин) - 2,38±0,19 г.</a:t>
            </a:r>
          </a:p>
          <a:p>
            <a:endParaRPr lang="ru-RU" sz="17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5327</TotalTime>
  <Words>2358</Words>
  <Application>Microsoft Office PowerPoint</Application>
  <PresentationFormat>Экран (4:3)</PresentationFormat>
  <Paragraphs>358</Paragraphs>
  <Slides>24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Arial Unicode MS</vt:lpstr>
      <vt:lpstr>Calibri</vt:lpstr>
      <vt:lpstr>MS Sans Serif</vt:lpstr>
      <vt:lpstr>Segoe Print</vt:lpstr>
      <vt:lpstr>Segoe Script</vt:lpstr>
      <vt:lpstr>Times New Roman</vt:lpstr>
      <vt:lpstr>Тема Office</vt:lpstr>
      <vt:lpstr>Эффективность применения экологически чистого органоминерального удобрения на основе активированного диатомита, обогащенного аминокислотами и азотосодержащими компонентами </vt:lpstr>
      <vt:lpstr>Актуальность. О разработке новых  Био удобрений на основе и диатомита</vt:lpstr>
      <vt:lpstr>БИО удобрение на основе активированного (дегидратированного) диатомита, обогащённого аминокислотами и азотосодержащими компонентами (Карбамид, аммиачная селитра)</vt:lpstr>
      <vt:lpstr>Кремний его роль в жизни растений Аморфный кремний</vt:lpstr>
      <vt:lpstr>Полный химический анализ диатомита </vt:lpstr>
      <vt:lpstr>Презентация PowerPoint</vt:lpstr>
      <vt:lpstr>Презентация PowerPoint</vt:lpstr>
      <vt:lpstr>Аминокислоты «ВитаAмин» </vt:lpstr>
      <vt:lpstr>Диатомит активированный (дегидратированный)</vt:lpstr>
      <vt:lpstr>Посевы кукурузы, подсолнечника и равпса на фоне применения БИО удобрений на основе диатомита, обогащённого аминокислотным комплексом ВитаАмин и карбамидом  </vt:lpstr>
      <vt:lpstr>Урожайность и качественные показатели семя рапса, подсолнечника и кукурузы в зависимости от применения  БИО удобрения на основе диатомита, обогащённого аминокислотами и карбамидом</vt:lpstr>
      <vt:lpstr>Влияние применения БИО удобрений на урожайность проса</vt:lpstr>
      <vt:lpstr>Влияние применения БИО удобрений на содержание доступных элементов питания, мг/кг</vt:lpstr>
      <vt:lpstr> Влияние применения БИО удобрений на посевы сои (слева контроль, справа – опыт с удобрением на основе модифицированного цеолита, обогащённого аминокислотами)</vt:lpstr>
      <vt:lpstr> Влияние применения БИО удобрений на посевы  слева - ячмень в Ростовской области справа внесение органоминерального удобрения в Ставропольском крае   </vt:lpstr>
      <vt:lpstr> Ячмень, сорт «Владимир» на фоне БИО удобрений   в фермерском хозяйстве «Средняя Волга» р. Чувашия  </vt:lpstr>
      <vt:lpstr> Пшеница на фоне БИО удобрений   в фермерском хозяйстве «Хлебороб» Ульяновский р-н,  Ульяновская область </vt:lpstr>
      <vt:lpstr> Пшеница на фоне БИО удобрений на основе активированного диатомита, обогащенного аминокислотами на опытном поле Ульяновского ГАУ,   Ульяновская область и в Краснодарском крае</vt:lpstr>
      <vt:lpstr> Преимущество органоминерального удобрения на основе диатомита активированного (дегидратированного) обогащенного</vt:lpstr>
      <vt:lpstr>Презентация PowerPoint</vt:lpstr>
      <vt:lpstr> Эффект от применения органоминерального удобрения</vt:lpstr>
      <vt:lpstr>Презентация PowerPoint</vt:lpstr>
      <vt:lpstr>Презентация PowerPoint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RePack by Diakov</cp:lastModifiedBy>
  <cp:revision>305</cp:revision>
  <dcterms:modified xsi:type="dcterms:W3CDTF">2023-10-04T12:13:02Z</dcterms:modified>
</cp:coreProperties>
</file>