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99" r:id="rId3"/>
    <p:sldId id="438" r:id="rId4"/>
    <p:sldId id="396" r:id="rId5"/>
    <p:sldId id="435" r:id="rId6"/>
    <p:sldId id="407" r:id="rId7"/>
    <p:sldId id="437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36" r:id="rId18"/>
    <p:sldId id="448" r:id="rId19"/>
    <p:sldId id="449" r:id="rId20"/>
    <p:sldId id="450" r:id="rId21"/>
    <p:sldId id="451" r:id="rId22"/>
    <p:sldId id="452" r:id="rId23"/>
    <p:sldId id="416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34" r:id="rId33"/>
  </p:sldIdLst>
  <p:sldSz cx="9144000" cy="6858000" type="screen4x3"/>
  <p:notesSz cx="6858000" cy="9947275"/>
  <p:embeddedFontLs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B193"/>
    <a:srgbClr val="48CFB0"/>
    <a:srgbClr val="41F9D2"/>
    <a:srgbClr val="D7F1EB"/>
    <a:srgbClr val="A9E2D5"/>
    <a:srgbClr val="00797A"/>
    <a:srgbClr val="34957E"/>
    <a:srgbClr val="5CB8A4"/>
    <a:srgbClr val="009193"/>
    <a:srgbClr val="005C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73202" autoAdjust="0"/>
  </p:normalViewPr>
  <p:slideViewPr>
    <p:cSldViewPr snapToGrid="0" snapToObjects="1"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Длина стебля ярового ячменя в зависимости от доз внесения органоминерального удобрения, см,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  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72.83</c:v>
                </c:pt>
                <c:pt idx="1">
                  <c:v>74.430000000000007</c:v>
                </c:pt>
                <c:pt idx="2">
                  <c:v>76.86999999999999</c:v>
                </c:pt>
                <c:pt idx="3">
                  <c:v>76.75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0B-4AED-84F9-691D64B110EB}"/>
            </c:ext>
          </c:extLst>
        </c:ser>
        <c:gapWidth val="219"/>
        <c:overlap val="-27"/>
        <c:axId val="148589184"/>
        <c:axId val="148984960"/>
      </c:barChart>
      <c:catAx>
        <c:axId val="148589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84960"/>
        <c:crosses val="autoZero"/>
        <c:auto val="1"/>
        <c:lblAlgn val="ctr"/>
        <c:lblOffset val="100"/>
      </c:catAx>
      <c:valAx>
        <c:axId val="148984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см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8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листьев,см2</c:v>
                </c:pt>
              </c:strCache>
            </c:strRef>
          </c:tx>
          <c:spPr>
            <a:solidFill>
              <a:schemeClr val="accent6">
                <a:lumMod val="75000"/>
                <a:alpha val="76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tx1">
                          <a:alpha val="3400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4826</c:v>
                </c:pt>
                <c:pt idx="1">
                  <c:v>4930</c:v>
                </c:pt>
                <c:pt idx="2">
                  <c:v>4938</c:v>
                </c:pt>
                <c:pt idx="3">
                  <c:v>5011</c:v>
                </c:pt>
                <c:pt idx="4">
                  <c:v>5023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98-474B-89BF-9FD17B871E4D}"/>
            </c:ext>
          </c:extLst>
        </c:ser>
        <c:dLbls>
          <c:showVal val="1"/>
        </c:dLbls>
        <c:gapWidth val="100"/>
        <c:overlap val="-24"/>
        <c:axId val="276813696"/>
        <c:axId val="276817024"/>
        <c:extLst xmlns:c16r2="http://schemas.microsoft.com/office/drawing/2015/06/chart"/>
      </c:barChart>
      <c:catAx>
        <c:axId val="276813696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chemeClr val="tx1">
                      <a:alpha val="3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6817024"/>
        <c:crosses val="autoZero"/>
        <c:auto val="1"/>
        <c:lblAlgn val="ctr"/>
        <c:lblOffset val="100"/>
      </c:catAx>
      <c:valAx>
        <c:axId val="276817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chemeClr val="tx1">
                      <a:alpha val="3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6813696"/>
        <c:crosses val="autoZero"/>
        <c:crossBetween val="between"/>
      </c:valAx>
      <c:spPr>
        <a:noFill/>
        <a:ln>
          <a:solidFill>
            <a:schemeClr val="accent6">
              <a:lumMod val="75000"/>
            </a:schemeClr>
          </a:solidFill>
        </a:ln>
        <a:effectLst/>
      </c:spPr>
    </c:plotArea>
    <c:legend>
      <c:legendPos val="r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 sz="1100" baseline="0">
          <a:ln>
            <a:solidFill>
              <a:schemeClr val="tx1">
                <a:alpha val="34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Сухое вещество, %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tx1">
                          <a:alpha val="3400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8.4</c:v>
                </c:pt>
                <c:pt idx="2">
                  <c:v>8.6</c:v>
                </c:pt>
                <c:pt idx="3">
                  <c:v>8.4</c:v>
                </c:pt>
                <c:pt idx="4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9E-453D-8F8C-18D5E116A1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Сахара, 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tx1">
                          <a:alpha val="3400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3.46</c:v>
                </c:pt>
                <c:pt idx="1">
                  <c:v>3.5</c:v>
                </c:pt>
                <c:pt idx="2">
                  <c:v>3.9299999999999997</c:v>
                </c:pt>
                <c:pt idx="3">
                  <c:v>4.1199999999999966</c:v>
                </c:pt>
                <c:pt idx="4">
                  <c:v>4.18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9E-453D-8F8C-18D5E116A1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Витамин С, мг%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tx1">
                          <a:alpha val="3400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20.9</c:v>
                </c:pt>
                <c:pt idx="1">
                  <c:v>21.1</c:v>
                </c:pt>
                <c:pt idx="2">
                  <c:v>21.8</c:v>
                </c:pt>
                <c:pt idx="3">
                  <c:v>22.4</c:v>
                </c:pt>
                <c:pt idx="4">
                  <c:v>23.1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9E-453D-8F8C-18D5E116A19D}"/>
            </c:ext>
          </c:extLst>
        </c:ser>
        <c:dLbls>
          <c:showVal val="1"/>
        </c:dLbls>
        <c:gapWidth val="100"/>
        <c:overlap val="-24"/>
        <c:axId val="274392960"/>
        <c:axId val="274980864"/>
        <c:extLst xmlns:c16r2="http://schemas.microsoft.com/office/drawing/2015/06/chart"/>
      </c:barChart>
      <c:catAx>
        <c:axId val="274392960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chemeClr val="tx1">
                      <a:alpha val="3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4980864"/>
        <c:crosses val="autoZero"/>
        <c:auto val="1"/>
        <c:lblAlgn val="ctr"/>
        <c:lblOffset val="100"/>
      </c:catAx>
      <c:valAx>
        <c:axId val="274980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chemeClr val="tx1">
                      <a:alpha val="3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4392960"/>
        <c:crosses val="autoZero"/>
        <c:crossBetween val="between"/>
      </c:valAx>
      <c:spPr>
        <a:noFill/>
        <a:ln>
          <a:solidFill>
            <a:schemeClr val="tx2">
              <a:lumMod val="50000"/>
            </a:schemeClr>
          </a:solidFill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ln>
                <a:solidFill>
                  <a:schemeClr val="tx1">
                    <a:alpha val="3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 sz="1100" baseline="0">
          <a:ln>
            <a:solidFill>
              <a:schemeClr val="tx1">
                <a:alpha val="34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0.11709111721804416"/>
          <c:y val="3.3872938301771557E-2"/>
          <c:w val="0.73100729324922065"/>
          <c:h val="0.8215842789046604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Нитраты, мг/кг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tx1">
                          <a:alpha val="3400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483</c:v>
                </c:pt>
                <c:pt idx="1">
                  <c:v>485</c:v>
                </c:pt>
                <c:pt idx="2">
                  <c:v>496</c:v>
                </c:pt>
                <c:pt idx="3">
                  <c:v>611</c:v>
                </c:pt>
                <c:pt idx="4">
                  <c:v>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93-4D7E-96F8-94B116D8D843}"/>
            </c:ext>
          </c:extLst>
        </c:ser>
        <c:dLbls>
          <c:showVal val="1"/>
        </c:dLbls>
        <c:gapWidth val="83"/>
        <c:overlap val="-16"/>
        <c:axId val="273258752"/>
        <c:axId val="274209408"/>
        <c:extLst xmlns:c16r2="http://schemas.microsoft.com/office/drawing/2015/06/chart"/>
      </c:barChart>
      <c:catAx>
        <c:axId val="27325875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ln>
                      <a:solidFill>
                        <a:sysClr val="windowText" lastClr="000000">
                          <a:alpha val="32000"/>
                        </a:sysClr>
                      </a:solidFill>
                    </a:ln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b="0">
                    <a:ln>
                      <a:solidFill>
                        <a:sysClr val="windowText" lastClr="000000">
                          <a:alpha val="32000"/>
                        </a:sysClr>
                      </a:solidFill>
                    </a:ln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</a:rPr>
                  <a:t>ПДК - 900</a:t>
                </a:r>
              </a:p>
            </c:rich>
          </c:tx>
          <c:layout>
            <c:manualLayout>
              <c:xMode val="edge"/>
              <c:yMode val="edge"/>
              <c:x val="0.84622827146606672"/>
              <c:y val="0.6308978520542103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chemeClr val="tx1">
                      <a:alpha val="3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4209408"/>
        <c:crosses val="autoZero"/>
        <c:auto val="1"/>
        <c:lblAlgn val="ctr"/>
        <c:lblOffset val="100"/>
      </c:catAx>
      <c:valAx>
        <c:axId val="274209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chemeClr val="tx1">
                      <a:alpha val="3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3258752"/>
        <c:crosses val="autoZero"/>
        <c:crossBetween val="between"/>
      </c:valAx>
      <c:spPr>
        <a:noFill/>
        <a:ln>
          <a:solidFill>
            <a:schemeClr val="tx2">
              <a:lumMod val="50000"/>
            </a:schemeClr>
          </a:solidFill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ln>
                <a:solidFill>
                  <a:schemeClr val="tx1">
                    <a:alpha val="3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 sz="1100" baseline="0">
          <a:ln>
            <a:solidFill>
              <a:schemeClr val="tx1">
                <a:alpha val="34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ln>
                      <a:solidFill>
                        <a:sysClr val="windowText" lastClr="000000">
                          <a:alpha val="34000"/>
                        </a:sys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28.4</c:v>
                </c:pt>
                <c:pt idx="1">
                  <c:v>29.7</c:v>
                </c:pt>
                <c:pt idx="2">
                  <c:v>32.4</c:v>
                </c:pt>
                <c:pt idx="3">
                  <c:v>36.800000000000004</c:v>
                </c:pt>
                <c:pt idx="4">
                  <c:v>38.200000000000003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3A-4F95-94E8-B34C2BEBCE88}"/>
            </c:ext>
          </c:extLst>
        </c:ser>
        <c:dLbls>
          <c:showVal val="1"/>
        </c:dLbls>
        <c:gapWidth val="100"/>
        <c:overlap val="-24"/>
        <c:axId val="274289792"/>
        <c:axId val="274292096"/>
        <c:extLst xmlns:c16r2="http://schemas.microsoft.com/office/drawing/2015/06/chart"/>
      </c:barChart>
      <c:catAx>
        <c:axId val="27428979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 rtl="0">
                  <a:defRPr sz="1100" b="1" i="0" u="none" strike="noStrike" kern="1200" cap="all" baseline="0">
                    <a:ln>
                      <a:solidFill>
                        <a:sysClr val="windowText" lastClr="000000">
                          <a:alpha val="34000"/>
                        </a:sys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  <a:p>
                <a:pPr algn="l" rtl="0">
                  <a:defRPr sz="1100" b="1" i="0" u="none" strike="noStrike" kern="1200" cap="all" baseline="0">
                    <a:ln>
                      <a:solidFill>
                        <a:sysClr val="windowText" lastClr="000000">
                          <a:alpha val="34000"/>
                        </a:sys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/>
                  <a:t>HCP</a:t>
                </a:r>
                <a:r>
                  <a:rPr lang="ru-RU" sz="1400" baseline="-25000"/>
                  <a:t>05</a:t>
                </a:r>
                <a:r>
                  <a:rPr lang="ru-RU"/>
                  <a:t> - 4,13 т/га</a:t>
                </a:r>
              </a:p>
              <a:p>
                <a:pPr algn="l" rtl="0">
                  <a:defRPr sz="1100" b="1" i="0" u="none" strike="noStrike" kern="1200" cap="all" baseline="0">
                    <a:ln>
                      <a:solidFill>
                        <a:sysClr val="windowText" lastClr="000000">
                          <a:alpha val="34000"/>
                        </a:sys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rich>
          </c:tx>
          <c:layout>
            <c:manualLayout>
              <c:xMode val="edge"/>
              <c:yMode val="edge"/>
              <c:x val="2.8215826308723786E-2"/>
              <c:y val="0.81577829660827705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ysClr val="windowText" lastClr="000000">
                      <a:alpha val="34000"/>
                    </a:sys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4292096"/>
        <c:crosses val="autoZero"/>
        <c:auto val="1"/>
        <c:lblAlgn val="ctr"/>
        <c:lblOffset val="100"/>
      </c:catAx>
      <c:valAx>
        <c:axId val="274292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ln>
                      <a:solidFill>
                        <a:sysClr val="windowText" lastClr="000000">
                          <a:alpha val="34000"/>
                        </a:sys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/>
                  <a:t> Урожайность т/га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ysClr val="windowText" lastClr="000000">
                      <a:alpha val="34000"/>
                    </a:sys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4289792"/>
        <c:crosses val="autoZero"/>
        <c:crossBetween val="between"/>
      </c:valAx>
      <c:spPr>
        <a:noFill/>
        <a:ln>
          <a:solidFill>
            <a:schemeClr val="accent6">
              <a:lumMod val="75000"/>
            </a:schemeClr>
          </a:solidFill>
        </a:ln>
        <a:effectLst/>
      </c:spPr>
    </c:plotArea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 sz="1100" baseline="0">
          <a:ln>
            <a:solidFill>
              <a:sysClr val="windowText" lastClr="000000">
                <a:alpha val="34000"/>
              </a:sysClr>
            </a:solidFill>
          </a:ln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Длина колоса ярового ячменя в зависимости от доз внесения органоминерального удобрения, см, 2022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 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6.14</c:v>
                </c:pt>
                <c:pt idx="1">
                  <c:v>6.34</c:v>
                </c:pt>
                <c:pt idx="2">
                  <c:v>6.84</c:v>
                </c:pt>
                <c:pt idx="3">
                  <c:v>6.78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12-4E54-B686-5FD850782E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 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12-4E54-B686-5FD850782E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 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12-4E54-B686-5FD850782E1D}"/>
            </c:ext>
          </c:extLst>
        </c:ser>
        <c:dLbls>
          <c:showVal val="1"/>
        </c:dLbls>
        <c:gapWidth val="219"/>
        <c:overlap val="-27"/>
        <c:axId val="169627648"/>
        <c:axId val="169629952"/>
      </c:barChart>
      <c:catAx>
        <c:axId val="16962764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Длина колоса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629952"/>
        <c:crosses val="autoZero"/>
        <c:auto val="1"/>
        <c:lblAlgn val="ctr"/>
        <c:lblOffset val="100"/>
      </c:catAx>
      <c:valAx>
        <c:axId val="169629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см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62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зерен в колосе ячменя в зависимости от доз внесения органоминерального удобрения, шт, 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 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15.61</c:v>
                </c:pt>
                <c:pt idx="1">
                  <c:v>16</c:v>
                </c:pt>
                <c:pt idx="2">
                  <c:v>16.690000000000001</c:v>
                </c:pt>
                <c:pt idx="3">
                  <c:v>16.559999999999999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41-4E70-820A-E05085987812}"/>
            </c:ext>
          </c:extLst>
        </c:ser>
        <c:dLbls>
          <c:showVal val="1"/>
        </c:dLbls>
        <c:gapWidth val="219"/>
        <c:overlap val="-27"/>
        <c:axId val="110884736"/>
        <c:axId val="111413888"/>
      </c:barChart>
      <c:catAx>
        <c:axId val="11088473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зерен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413888"/>
        <c:crosses val="autoZero"/>
        <c:auto val="1"/>
        <c:lblAlgn val="ctr"/>
        <c:lblOffset val="100"/>
      </c:catAx>
      <c:valAx>
        <c:axId val="1114138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шт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88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Масса зерен в колосе ячменя в зависимости от доз внесения органоминерального удобрения, г,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 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0.91</c:v>
                </c:pt>
                <c:pt idx="1">
                  <c:v>0.96000000000000063</c:v>
                </c:pt>
                <c:pt idx="2">
                  <c:v>1.06</c:v>
                </c:pt>
                <c:pt idx="3">
                  <c:v>1.04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3D-4D6B-8B9E-38F297FBB715}"/>
            </c:ext>
          </c:extLst>
        </c:ser>
        <c:dLbls>
          <c:showVal val="1"/>
        </c:dLbls>
        <c:gapWidth val="219"/>
        <c:overlap val="-27"/>
        <c:axId val="141195520"/>
        <c:axId val="141200000"/>
      </c:barChart>
      <c:catAx>
        <c:axId val="14119552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Масса зерен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200000"/>
        <c:crosses val="autoZero"/>
        <c:auto val="1"/>
        <c:lblAlgn val="ctr"/>
        <c:lblOffset val="100"/>
      </c:catAx>
      <c:valAx>
        <c:axId val="141200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19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Масса 1000 семян ярового ячменя  в  зависимости от доз органоминерального удобрения, 2022 г.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 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54.2</c:v>
                </c:pt>
                <c:pt idx="1">
                  <c:v>55.6</c:v>
                </c:pt>
                <c:pt idx="2">
                  <c:v>58.32</c:v>
                </c:pt>
                <c:pt idx="3">
                  <c:v>57.720000000000013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BA-4B1E-9A08-013A628DAAF4}"/>
            </c:ext>
          </c:extLst>
        </c:ser>
        <c:dLbls>
          <c:showVal val="1"/>
        </c:dLbls>
        <c:gapWidth val="219"/>
        <c:overlap val="-27"/>
        <c:axId val="141351168"/>
        <c:axId val="141414784"/>
      </c:barChart>
      <c:catAx>
        <c:axId val="14135116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Масса 1000 семян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414784"/>
        <c:crosses val="autoZero"/>
        <c:auto val="1"/>
        <c:lblAlgn val="ctr"/>
        <c:lblOffset val="100"/>
      </c:catAx>
      <c:valAx>
        <c:axId val="141414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35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Натура зерна ячменя в зависимости от доз внесения органоминерального удобрения, г/л, 2022 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 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675</c:v>
                </c:pt>
                <c:pt idx="1">
                  <c:v>680</c:v>
                </c:pt>
                <c:pt idx="2">
                  <c:v>691</c:v>
                </c:pt>
                <c:pt idx="3">
                  <c:v>690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70-4A66-B2E4-A7198996B4D8}"/>
            </c:ext>
          </c:extLst>
        </c:ser>
        <c:dLbls>
          <c:showVal val="1"/>
        </c:dLbls>
        <c:gapWidth val="219"/>
        <c:overlap val="-27"/>
        <c:axId val="141310976"/>
        <c:axId val="146281984"/>
      </c:barChart>
      <c:catAx>
        <c:axId val="14131097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Натура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281984"/>
        <c:crosses val="autoZero"/>
        <c:auto val="1"/>
        <c:lblAlgn val="ctr"/>
        <c:lblOffset val="100"/>
      </c:catAx>
      <c:valAx>
        <c:axId val="146281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г/л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31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белка в зерне ячменя в зависимости от доз внесения органоминерального удобрения, %, 2022 г.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Контроль 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14.12</c:v>
                </c:pt>
                <c:pt idx="1">
                  <c:v>14.32</c:v>
                </c:pt>
                <c:pt idx="2">
                  <c:v>15</c:v>
                </c:pt>
                <c:pt idx="3">
                  <c:v>15.03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CD-443E-BF63-9AE0BCC25FCE}"/>
            </c:ext>
          </c:extLst>
        </c:ser>
        <c:dLbls>
          <c:showVal val="1"/>
        </c:dLbls>
        <c:gapWidth val="219"/>
        <c:overlap val="-27"/>
        <c:axId val="148586496"/>
        <c:axId val="148659584"/>
      </c:barChart>
      <c:catAx>
        <c:axId val="14858649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Белок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659584"/>
        <c:crosses val="autoZero"/>
        <c:auto val="1"/>
        <c:lblAlgn val="ctr"/>
        <c:lblOffset val="100"/>
      </c:catAx>
      <c:valAx>
        <c:axId val="148659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8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ln>
                      <a:solidFill>
                        <a:sysClr val="windowText" lastClr="000000">
                          <a:alpha val="34000"/>
                        </a:sys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18.3</c:v>
                </c:pt>
                <c:pt idx="1">
                  <c:v>19.7</c:v>
                </c:pt>
                <c:pt idx="2">
                  <c:v>21.8</c:v>
                </c:pt>
                <c:pt idx="3">
                  <c:v>23.8</c:v>
                </c:pt>
                <c:pt idx="4">
                  <c:v>24.2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BB-42C5-8C5A-FB77BE6FCDD6}"/>
            </c:ext>
          </c:extLst>
        </c:ser>
        <c:dLbls>
          <c:showVal val="1"/>
        </c:dLbls>
        <c:gapWidth val="100"/>
        <c:overlap val="-24"/>
        <c:axId val="203858688"/>
        <c:axId val="20427059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ln>
                            <a:solidFill>
                              <a:sysClr val="windowText" lastClr="000000">
                                <a:alpha val="34000"/>
                              </a:sys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Контроль(без удобрений)</c:v>
                      </c:pt>
                      <c:pt idx="1">
                        <c:v>NP (30)</c:v>
                      </c:pt>
                      <c:pt idx="2">
                        <c:v>NP (60)</c:v>
                      </c:pt>
                      <c:pt idx="3">
                        <c:v>NP (90)</c:v>
                      </c:pt>
                      <c:pt idx="4">
                        <c:v>NP (120)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DBB-42C5-8C5A-FB77BE6FCDD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65000"/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65000"/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65000"/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ln>
                            <a:solidFill>
                              <a:sysClr val="windowText" lastClr="000000">
                                <a:alpha val="34000"/>
                              </a:sys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Контроль(без удобрений)</c:v>
                      </c:pt>
                      <c:pt idx="1">
                        <c:v>NP (30)</c:v>
                      </c:pt>
                      <c:pt idx="2">
                        <c:v>NP (60)</c:v>
                      </c:pt>
                      <c:pt idx="3">
                        <c:v>NP (90)</c:v>
                      </c:pt>
                      <c:pt idx="4">
                        <c:v>NP (120)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DBB-42C5-8C5A-FB77BE6FCDD6}"/>
                  </c:ext>
                </c:extLst>
              </c15:ser>
            </c15:filteredBarSeries>
          </c:ext>
        </c:extLst>
      </c:barChart>
      <c:catAx>
        <c:axId val="20385868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 rtl="0">
                  <a:defRPr sz="1100" b="1" i="0" u="none" strike="noStrike" kern="1200" cap="all" baseline="0">
                    <a:ln>
                      <a:solidFill>
                        <a:sysClr val="windowText" lastClr="000000">
                          <a:alpha val="34000"/>
                        </a:sys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  <a:p>
                <a:pPr algn="l" rtl="0">
                  <a:defRPr sz="1100" b="1" i="0" u="none" strike="noStrike" kern="1200" cap="all" baseline="0">
                    <a:ln>
                      <a:solidFill>
                        <a:sysClr val="windowText" lastClr="000000">
                          <a:alpha val="34000"/>
                        </a:sys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/>
                  <a:t>HCP</a:t>
                </a:r>
                <a:r>
                  <a:rPr lang="ru-RU" sz="1400" baseline="-25000"/>
                  <a:t>05</a:t>
                </a:r>
                <a:r>
                  <a:rPr lang="ru-RU"/>
                  <a:t> - 3,61 т/га</a:t>
                </a:r>
              </a:p>
              <a:p>
                <a:pPr algn="l" rtl="0">
                  <a:defRPr sz="1100" b="1" i="0" u="none" strike="noStrike" kern="1200" cap="all" baseline="0">
                    <a:ln>
                      <a:solidFill>
                        <a:sysClr val="windowText" lastClr="000000">
                          <a:alpha val="34000"/>
                        </a:sys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rich>
          </c:tx>
          <c:layout>
            <c:manualLayout>
              <c:xMode val="edge"/>
              <c:yMode val="edge"/>
              <c:x val="5.0210343425381693E-2"/>
              <c:y val="0.8167532249958117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ysClr val="windowText" lastClr="000000">
                      <a:alpha val="34000"/>
                    </a:sys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04270592"/>
        <c:crosses val="autoZero"/>
        <c:auto val="1"/>
        <c:lblAlgn val="ctr"/>
        <c:lblOffset val="100"/>
      </c:catAx>
      <c:valAx>
        <c:axId val="204270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all" baseline="0">
                    <a:ln>
                      <a:solidFill>
                        <a:sysClr val="windowText" lastClr="000000">
                          <a:alpha val="34000"/>
                        </a:sys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/>
                  <a:t> Урожайность Т/га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ysClr val="windowText" lastClr="000000">
                      <a:alpha val="34000"/>
                    </a:sys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03858688"/>
        <c:crosses val="autoZero"/>
        <c:crossBetween val="between"/>
      </c:valAx>
      <c:spPr>
        <a:noFill/>
        <a:ln>
          <a:solidFill>
            <a:schemeClr val="accent3">
              <a:lumMod val="75000"/>
            </a:schemeClr>
          </a:solidFill>
        </a:ln>
        <a:effectLst/>
      </c:spPr>
    </c:plotArea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 sz="1100" baseline="0">
          <a:ln>
            <a:solidFill>
              <a:sysClr val="windowText" lastClr="000000">
                <a:alpha val="34000"/>
              </a:sysClr>
            </a:solidFill>
          </a:ln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Высота стебля, см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tx1">
                          <a:alpha val="3400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10.3</c:v>
                </c:pt>
                <c:pt idx="1">
                  <c:v>10.8</c:v>
                </c:pt>
                <c:pt idx="2">
                  <c:v>11.2</c:v>
                </c:pt>
                <c:pt idx="3">
                  <c:v>12.4</c:v>
                </c:pt>
                <c:pt idx="4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5C-4A62-9AFB-79BB232A8D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Высота растения,см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6000"/>
                    <a:shade val="51000"/>
                    <a:satMod val="130000"/>
                  </a:schemeClr>
                </a:gs>
                <a:gs pos="80000">
                  <a:schemeClr val="accent2">
                    <a:tint val="86000"/>
                    <a:shade val="93000"/>
                    <a:satMod val="130000"/>
                  </a:schemeClr>
                </a:gs>
                <a:gs pos="100000">
                  <a:schemeClr val="accent2">
                    <a:tint val="8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tx1">
                          <a:alpha val="3400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22.2</c:v>
                </c:pt>
                <c:pt idx="1">
                  <c:v>22.6</c:v>
                </c:pt>
                <c:pt idx="2">
                  <c:v>23.8</c:v>
                </c:pt>
                <c:pt idx="3">
                  <c:v>26.9</c:v>
                </c:pt>
                <c:pt idx="4">
                  <c:v>28.6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5C-4A62-9AFB-79BB232A8D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листьев,шт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tx1">
                          <a:alpha val="3400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15.2</c:v>
                </c:pt>
                <c:pt idx="1">
                  <c:v>15.6</c:v>
                </c:pt>
                <c:pt idx="2">
                  <c:v>16.2</c:v>
                </c:pt>
                <c:pt idx="3">
                  <c:v>17.3</c:v>
                </c:pt>
                <c:pt idx="4">
                  <c:v>17.899999999999999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5C-4A62-9AFB-79BB232A8DC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Диаметр розетки,см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8000"/>
                    <a:shade val="51000"/>
                    <a:satMod val="130000"/>
                  </a:schemeClr>
                </a:gs>
                <a:gs pos="80000">
                  <a:schemeClr val="accent2">
                    <a:shade val="58000"/>
                    <a:shade val="93000"/>
                    <a:satMod val="130000"/>
                  </a:schemeClr>
                </a:gs>
                <a:gs pos="100000">
                  <a:schemeClr val="accent2">
                    <a:shade val="58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ln>
                      <a:solidFill>
                        <a:schemeClr val="tx1">
                          <a:alpha val="34000"/>
                        </a:schemeClr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Контроль(без удобрений)</c:v>
                </c:pt>
                <c:pt idx="1">
                  <c:v>NP (30)</c:v>
                </c:pt>
                <c:pt idx="2">
                  <c:v>NP (60)</c:v>
                </c:pt>
                <c:pt idx="3">
                  <c:v>NP (90)</c:v>
                </c:pt>
                <c:pt idx="4">
                  <c:v>NP (120)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42.7</c:v>
                </c:pt>
                <c:pt idx="1">
                  <c:v>43.4</c:v>
                </c:pt>
                <c:pt idx="2">
                  <c:v>45.8</c:v>
                </c:pt>
                <c:pt idx="3">
                  <c:v>47.6</c:v>
                </c:pt>
                <c:pt idx="4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5C-4A62-9AFB-79BB232A8DCC}"/>
            </c:ext>
          </c:extLst>
        </c:ser>
        <c:dLbls>
          <c:showVal val="1"/>
        </c:dLbls>
        <c:gapWidth val="100"/>
        <c:overlap val="-24"/>
        <c:axId val="286568832"/>
        <c:axId val="286570752"/>
        <c:extLst xmlns:c16r2="http://schemas.microsoft.com/office/drawing/2015/06/chart"/>
      </c:barChart>
      <c:catAx>
        <c:axId val="286568832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chemeClr val="tx1">
                      <a:alpha val="3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6570752"/>
        <c:crosses val="autoZero"/>
        <c:auto val="1"/>
        <c:lblAlgn val="ctr"/>
        <c:lblOffset val="100"/>
      </c:catAx>
      <c:valAx>
        <c:axId val="286570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chemeClr val="tx1">
                      <a:alpha val="3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6568832"/>
        <c:crosses val="autoZero"/>
        <c:crossBetween val="between"/>
      </c:valAx>
      <c:spPr>
        <a:noFill/>
        <a:ln>
          <a:solidFill>
            <a:schemeClr val="accent4">
              <a:lumMod val="75000"/>
            </a:schemeClr>
          </a:solidFill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ln>
                <a:solidFill>
                  <a:schemeClr val="tx1">
                    <a:alpha val="3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solidFill>
        <a:schemeClr val="tx1"/>
      </a:solidFill>
    </a:ln>
    <a:effectLst/>
  </c:spPr>
  <c:txPr>
    <a:bodyPr/>
    <a:lstStyle/>
    <a:p>
      <a:pPr>
        <a:defRPr sz="1100" baseline="0">
          <a:ln>
            <a:solidFill>
              <a:schemeClr val="tx1">
                <a:alpha val="34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B850-CC6D-46C9-9F63-A81BB33C3CE3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58DC9-A071-424D-A25B-FC31931C14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75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71799" cy="499091"/>
          </a:xfrm>
          <a:prstGeom prst="rect">
            <a:avLst/>
          </a:prstGeom>
          <a:noFill/>
          <a:ln>
            <a:noFill/>
          </a:ln>
        </p:spPr>
        <p:txBody>
          <a:bodyPr lIns="91853" tIns="91853" rIns="91853" bIns="91853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99091"/>
          </a:xfrm>
          <a:prstGeom prst="rect">
            <a:avLst/>
          </a:prstGeom>
          <a:noFill/>
          <a:ln>
            <a:noFill/>
          </a:ln>
        </p:spPr>
        <p:txBody>
          <a:bodyPr lIns="91853" tIns="91853" rIns="91853" bIns="91853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92213" y="1244600"/>
            <a:ext cx="4473575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2" y="4787125"/>
            <a:ext cx="5486399" cy="3916740"/>
          </a:xfrm>
          <a:prstGeom prst="rect">
            <a:avLst/>
          </a:prstGeom>
          <a:noFill/>
          <a:ln>
            <a:noFill/>
          </a:ln>
        </p:spPr>
        <p:txBody>
          <a:bodyPr lIns="91853" tIns="91853" rIns="91853" bIns="91853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2" y="9448186"/>
            <a:ext cx="2971799" cy="499088"/>
          </a:xfrm>
          <a:prstGeom prst="rect">
            <a:avLst/>
          </a:prstGeom>
          <a:noFill/>
          <a:ln>
            <a:noFill/>
          </a:ln>
        </p:spPr>
        <p:txBody>
          <a:bodyPr lIns="91853" tIns="91853" rIns="91853" bIns="91853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9448186"/>
            <a:ext cx="2971799" cy="499088"/>
          </a:xfrm>
          <a:prstGeom prst="rect">
            <a:avLst/>
          </a:prstGeom>
          <a:noFill/>
          <a:ln>
            <a:noFill/>
          </a:ln>
        </p:spPr>
        <p:txBody>
          <a:bodyPr lIns="91853" tIns="91853" rIns="91853" bIns="91853" anchor="b" anchorCtr="0">
            <a:noAutofit/>
          </a:bodyPr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2" y="4787128"/>
            <a:ext cx="5486399" cy="3916901"/>
          </a:xfrm>
          <a:prstGeom prst="rect">
            <a:avLst/>
          </a:prstGeom>
          <a:noFill/>
          <a:ln>
            <a:noFill/>
          </a:ln>
        </p:spPr>
        <p:txBody>
          <a:bodyPr lIns="91853" tIns="91853" rIns="91853" bIns="91853" anchor="ctr" anchorCtr="0">
            <a:noAutofit/>
          </a:bodyPr>
          <a:lstStyle/>
          <a:p>
            <a:pPr>
              <a:buClr>
                <a:schemeClr val="dk1"/>
              </a:buClr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9448186"/>
            <a:ext cx="2971799" cy="498994"/>
          </a:xfrm>
          <a:prstGeom prst="rect">
            <a:avLst/>
          </a:prstGeom>
          <a:noFill/>
          <a:ln>
            <a:noFill/>
          </a:ln>
        </p:spPr>
        <p:txBody>
          <a:bodyPr lIns="91853" tIns="91853" rIns="91853" bIns="91853" anchor="b" anchorCtr="0">
            <a:noAutofit/>
          </a:bodyPr>
          <a:lstStyle/>
          <a:p>
            <a:pPr>
              <a:buClr>
                <a:srgbClr val="000000"/>
              </a:buClr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484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9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9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9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9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9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9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484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9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43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43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86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96398" y="57872"/>
            <a:ext cx="435119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623598" y="2285273"/>
            <a:ext cx="5811898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23024" y="370673"/>
            <a:ext cx="5811898" cy="58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FE58-1F6F-427B-B02D-2AA973E5E5B4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B79C-5C80-4C37-B9C9-8E4846299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92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345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29134" y="1827124"/>
            <a:ext cx="3889192" cy="50308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49"/>
              <a:t>Образец текста</a:t>
            </a:r>
          </a:p>
          <a:p>
            <a:pPr lvl="1">
              <a:defRPr sz="1800"/>
            </a:pPr>
            <a:r>
              <a:rPr sz="2749"/>
              <a:t>Второй уровень</a:t>
            </a:r>
          </a:p>
          <a:p>
            <a:pPr lvl="2">
              <a:defRPr sz="1800"/>
            </a:pPr>
            <a:r>
              <a:rPr sz="2749"/>
              <a:t>Третий уровень</a:t>
            </a:r>
          </a:p>
          <a:p>
            <a:pPr lvl="3">
              <a:defRPr sz="1800"/>
            </a:pPr>
            <a:r>
              <a:rPr sz="2749"/>
              <a:t>Четвертый уровень</a:t>
            </a:r>
          </a:p>
          <a:p>
            <a:pPr lvl="4">
              <a:defRPr sz="1800"/>
            </a:pPr>
            <a:r>
              <a:rPr sz="2749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1144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58" r:id="rId4"/>
    <p:sldLayoutId id="2147483662" r:id="rId5"/>
    <p:sldLayoutId id="214748366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5943600"/>
            <a:ext cx="9144000" cy="914099"/>
          </a:xfrm>
          <a:prstGeom prst="rect">
            <a:avLst/>
          </a:prstGeom>
          <a:solidFill>
            <a:srgbClr val="17B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b="0" i="0" u="none" strike="noStrike" cap="non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Екатеринбург - 2023</a:t>
            </a:r>
            <a:endParaRPr sz="1400" b="0" i="0" u="none" strike="noStrike" cap="non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1"/>
            <a:ext cx="9144000" cy="5943600"/>
          </a:xfrm>
          <a:prstGeom prst="rect">
            <a:avLst/>
          </a:prstGeom>
          <a:solidFill>
            <a:srgbClr val="17B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17B1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463525" y="1736099"/>
            <a:ext cx="8223300" cy="1354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органоминерального удобрения на основе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диатомита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Камышловского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 при возделывании сельскохозяйственных культур 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Среднем Урале</a:t>
            </a:r>
            <a:endParaRPr lang="ru-RU" sz="2800" b="1" i="0" u="none" strike="noStrike" cap="non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4486274" y="4333875"/>
            <a:ext cx="4735753" cy="9537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600" b="1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Докладчик</a:t>
            </a:r>
            <a:r>
              <a:rPr lang="ru-RU" sz="16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br>
              <a:rPr lang="ru-RU" sz="16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ru-RU" sz="1600" b="0" i="0" u="none" strike="noStrike" cap="none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Проректор</a:t>
            </a:r>
            <a:r>
              <a:rPr lang="ru-RU" sz="1600" b="0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по научной работе и инновациям</a:t>
            </a:r>
            <a:br>
              <a:rPr lang="ru-RU" sz="1600" b="0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r>
              <a:rPr lang="ru-RU" sz="16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Карпухин Михаил Юрьевич</a:t>
            </a:r>
            <a:endParaRPr lang="ru-RU" sz="1600" b="1" i="0" u="none" strike="noStrike" cap="non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A669B5D-738B-034C-8D4F-9A6AE0C49EB6}"/>
              </a:ext>
            </a:extLst>
          </p:cNvPr>
          <p:cNvSpPr/>
          <p:nvPr/>
        </p:nvSpPr>
        <p:spPr>
          <a:xfrm>
            <a:off x="6087844" y="132523"/>
            <a:ext cx="3056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b="1" spc="-1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b="1" spc="-1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b="1" spc="-1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b="1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b="1" spc="-1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b="1" spc="-1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b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0351" y="220325"/>
            <a:ext cx="794600" cy="8028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307975" y="124708"/>
            <a:ext cx="6884511" cy="964225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600" b="1" dirty="0" smtClean="0"/>
              <a:t>Количество зерен в колосе ячменя в зависимости от доз внесения органоминерального удобрения, </a:t>
            </a:r>
            <a:r>
              <a:rPr lang="ru-RU" sz="1600" b="1" dirty="0" smtClean="0"/>
              <a:t>шт</a:t>
            </a:r>
            <a:r>
              <a:rPr lang="ru-RU" sz="1600" b="1" dirty="0" smtClean="0"/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64029" y="1429790"/>
          <a:ext cx="7215447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307975" y="124708"/>
            <a:ext cx="6884511" cy="964225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600" b="1" dirty="0" smtClean="0"/>
              <a:t>Масса зерен в колосе ячменя в зависимости от доз внесения органоминерального удобрения, </a:t>
            </a:r>
            <a:r>
              <a:rPr lang="ru-RU" sz="1600" b="1" dirty="0" smtClean="0"/>
              <a:t>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702984" y="1429790"/>
          <a:ext cx="7576491" cy="456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307975" y="124708"/>
            <a:ext cx="6884511" cy="964225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600" b="1" dirty="0" smtClean="0"/>
              <a:t>Масса 1000 семян ярового ячменя в зависимости от доз органоминерального </a:t>
            </a:r>
            <a:r>
              <a:rPr lang="ru-RU" sz="1600" b="1" dirty="0" smtClean="0"/>
              <a:t>удобрения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12775" y="1828798"/>
          <a:ext cx="7824643" cy="436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307975" y="124708"/>
            <a:ext cx="6884511" cy="964225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600" b="1" dirty="0" smtClean="0"/>
              <a:t>Натура зерна ячменя в зависимости от доз внесения органоминерального удобрения, г/л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906087" y="1828800"/>
          <a:ext cx="7340138" cy="415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307975" y="124708"/>
            <a:ext cx="6884511" cy="964225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600" b="1" dirty="0" smtClean="0"/>
              <a:t>Содержание белка в зерне ячменя в зависимости от доз внесения органоминерального удобрения, %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12775" y="1828800"/>
          <a:ext cx="7916083" cy="453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307975" y="124708"/>
            <a:ext cx="6884511" cy="964225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600" b="1" dirty="0" smtClean="0"/>
              <a:t>Коэффициент корреляции урожайности с биометрическими и качественными показателями ячменя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4938" y="1371600"/>
          <a:ext cx="8250174" cy="4440184"/>
        </p:xfrm>
        <a:graphic>
          <a:graphicData uri="http://schemas.openxmlformats.org/drawingml/2006/table">
            <a:tbl>
              <a:tblPr/>
              <a:tblGrid>
                <a:gridCol w="329421"/>
                <a:gridCol w="1171463"/>
                <a:gridCol w="853806"/>
                <a:gridCol w="833638"/>
                <a:gridCol w="714306"/>
                <a:gridCol w="961971"/>
                <a:gridCol w="799182"/>
                <a:gridCol w="836159"/>
                <a:gridCol w="817670"/>
                <a:gridCol w="932558"/>
              </a:tblGrid>
              <a:tr h="1644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Вариант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Урожайность, т/га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Длина стебля, 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Длина колоса, см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зерен, шт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Масса зерен в колосе,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Натура зерна, г/л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Масса 1000 семян, 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Белок,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(без удобрений)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72,83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15,61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675,0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54,20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(30)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74,43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6,34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680,0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54,60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14,32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(60)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76,87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6,84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16,69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691,0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58,32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(90)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76,75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6,78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690,0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57,72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8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Коэффициент корреляции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0,24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307975" y="124708"/>
            <a:ext cx="6884511" cy="964225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997527" y="398881"/>
            <a:ext cx="5426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Эффективность производства ярового ячменя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2777" y="1396538"/>
          <a:ext cx="8215340" cy="4389120"/>
        </p:xfrm>
        <a:graphic>
          <a:graphicData uri="http://schemas.openxmlformats.org/drawingml/2006/table">
            <a:tbl>
              <a:tblPr/>
              <a:tblGrid>
                <a:gridCol w="3666602"/>
                <a:gridCol w="1122483"/>
                <a:gridCol w="1142085"/>
                <a:gridCol w="1142085"/>
                <a:gridCol w="1142085"/>
              </a:tblGrid>
              <a:tr h="59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(30)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(60)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(90)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Урожайность, т/га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3,96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4,91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Себестоимость производства 1 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10760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10565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11856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Коммерческая себестоимость 1т,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11513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10976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11305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12685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Цена реализации 1т,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14390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14390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14390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14390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Прибыль в расчете на 1т,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2877,15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3413,93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3085,03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1704,56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Рентабельность,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4742"/>
            <a:ext cx="7021950" cy="787073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0072779"/>
              </p:ext>
            </p:extLst>
          </p:nvPr>
        </p:nvGraphicFramePr>
        <p:xfrm>
          <a:off x="170536" y="927741"/>
          <a:ext cx="8803782" cy="5034909"/>
        </p:xfrm>
        <a:graphic>
          <a:graphicData uri="http://schemas.openxmlformats.org/drawingml/2006/table">
            <a:tbl>
              <a:tblPr/>
              <a:tblGrid>
                <a:gridCol w="8803782">
                  <a:extLst>
                    <a:ext uri="{9D8B030D-6E8A-4147-A177-3AD203B41FA5}">
                      <a16:colId xmlns:a16="http://schemas.microsoft.com/office/drawing/2014/main" xmlns="" val="1145408650"/>
                    </a:ext>
                  </a:extLst>
                </a:gridCol>
              </a:tblGrid>
              <a:tr h="5034909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Эффективность новой формы органоминерального удобрения при возделывании картофеля в условиях Среднего Урала.</a:t>
                      </a:r>
                    </a:p>
                    <a:p>
                      <a:endParaRPr lang="ru-RU" sz="20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Варианты опыта:</a:t>
                      </a:r>
                    </a:p>
                    <a:p>
                      <a:endParaRPr lang="ru-RU" sz="20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1. Без удобрений (контроль)</a:t>
                      </a:r>
                    </a:p>
                    <a:p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2. ОМУ (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20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30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20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30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3. ОМУ (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20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60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20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60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4. ОМУ (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20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90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20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90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5. ОМУ (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20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120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20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120</a:t>
                      </a:r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endParaRPr lang="ru-RU" sz="20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endParaRPr lang="ru-RU" sz="20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r>
                        <a:rPr lang="ru-RU" sz="20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Сорт картофеля Уральской селекции – Аляска.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cap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713124"/>
                  </a:ext>
                </a:extLst>
              </a:tr>
            </a:tbl>
          </a:graphicData>
        </a:graphic>
      </p:graphicFrame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C:\Users\karpu\OneDrive\%D0%A0%D0%B0%D0%B1%D0%BE%D1%87%D0%B8%D0%B9 %D1%81%D1%82%D0%BE%D0%BB\12\9xWY5472S-%D0%90%D0%BB%D1%8F%D1%81%D0%BA%D0%B0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577840" y="2094808"/>
            <a:ext cx="3396478" cy="2676698"/>
          </a:xfrm>
        </p:spPr>
      </p:pic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4742"/>
            <a:ext cx="7021950" cy="1113857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b="1" dirty="0" smtClean="0"/>
              <a:t>Результаты фенологических наблюдений за растениями картофеля в зависимости от дозы внесения органоминерального удобрения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0072779"/>
              </p:ext>
            </p:extLst>
          </p:nvPr>
        </p:nvGraphicFramePr>
        <p:xfrm>
          <a:off x="702985" y="1238599"/>
          <a:ext cx="8000440" cy="4995946"/>
        </p:xfrm>
        <a:graphic>
          <a:graphicData uri="http://schemas.openxmlformats.org/drawingml/2006/table">
            <a:tbl>
              <a:tblPr/>
              <a:tblGrid>
                <a:gridCol w="800044">
                  <a:extLst>
                    <a:ext uri="{9D8B030D-6E8A-4147-A177-3AD203B41FA5}">
                      <a16:colId xmlns:a16="http://schemas.microsoft.com/office/drawing/2014/main" xmlns="" val="1145408650"/>
                    </a:ext>
                  </a:extLst>
                </a:gridCol>
                <a:gridCol w="800044"/>
                <a:gridCol w="800044"/>
                <a:gridCol w="800044"/>
                <a:gridCol w="800044"/>
                <a:gridCol w="800044"/>
                <a:gridCol w="800044"/>
                <a:gridCol w="800044"/>
                <a:gridCol w="800044"/>
                <a:gridCol w="800044"/>
              </a:tblGrid>
              <a:tr h="51318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Варианты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Календарные сроки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713124"/>
                  </a:ext>
                </a:extLst>
              </a:tr>
              <a:tr h="513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посадка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всходы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бутонизация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цветение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Уборка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начало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полные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начало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полная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начало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полное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(без удобрений)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01.06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(30)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01.06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19.07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(60)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01.06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(90)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01.06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22.06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(120)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01.06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14.09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C:\Users\karpu\OneDrive\%D0%A0%D0%B0%D0%B1%D0%BE%D1%87%D0%B8%D0%B9 %D1%81%D1%82%D0%BE%D0%BB\12\9xWY5472S-%D0%90%D0%BB%D1%8F%D1%81%D0%BA%D0%B0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60338"/>
            <a:ext cx="7021950" cy="1113857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b="1" dirty="0" smtClean="0"/>
              <a:t>Биометрические показатели растений картофеля в фазе розетки в зависимости от дозы органоминерального удобрения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C:\Users\karpu\OneDrive\%D0%A0%D0%B0%D0%B1%D0%BE%D1%87%D0%B8%D0%B9 %D1%81%D1%82%D0%BE%D0%BB\12\9xWY5472S-%D0%90%D0%BB%D1%8F%D1%81%D0%BA%D0%B0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0375" y="1463043"/>
          <a:ext cx="8243049" cy="4563686"/>
        </p:xfrm>
        <a:graphic>
          <a:graphicData uri="http://schemas.openxmlformats.org/drawingml/2006/table">
            <a:tbl>
              <a:tblPr/>
              <a:tblGrid>
                <a:gridCol w="1081469"/>
                <a:gridCol w="1514057"/>
                <a:gridCol w="1081469"/>
                <a:gridCol w="1247672"/>
                <a:gridCol w="1139362"/>
                <a:gridCol w="1090314"/>
                <a:gridCol w="1088706"/>
              </a:tblGrid>
              <a:tr h="4148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Варианты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Количество листьев,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Площадь листьев одного растения, см</a:t>
                      </a:r>
                      <a:r>
                        <a:rPr lang="ru-RU" sz="11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Площадь листьев,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тыс.м</a:t>
                      </a:r>
                      <a:r>
                        <a:rPr lang="ru-RU" sz="11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 1га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Высота, см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Количество стеблей,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(без удобрений)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50,34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3,96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8,76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3786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17,04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(30)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50,52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4,06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8,81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3792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17,06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(60)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53,2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4,23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9,47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4007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18,03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(90)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10,20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4138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18,62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(120)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60,3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4,27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10,52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4201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18,90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1"/>
          <p:cNvSpPr txBox="1">
            <a:spLocks/>
          </p:cNvSpPr>
          <p:nvPr/>
        </p:nvSpPr>
        <p:spPr>
          <a:xfrm>
            <a:off x="537328" y="1049804"/>
            <a:ext cx="7786541" cy="5295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239008"/>
            <a:ext cx="444941" cy="77348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239034"/>
            <a:ext cx="702984" cy="807342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239043"/>
            <a:ext cx="7021950" cy="807332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опытов был использован диатомит из карьера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Камышловского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 после промышленной переработки (измельчение и отсев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2412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323887"/>
            <a:ext cx="445105" cy="51865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533929"/>
              </p:ext>
            </p:extLst>
          </p:nvPr>
        </p:nvGraphicFramePr>
        <p:xfrm>
          <a:off x="292231" y="1276350"/>
          <a:ext cx="8413619" cy="5244290"/>
        </p:xfrm>
        <a:graphic>
          <a:graphicData uri="http://schemas.openxmlformats.org/drawingml/2006/table">
            <a:tbl>
              <a:tblPr/>
              <a:tblGrid>
                <a:gridCol w="8413619">
                  <a:extLst>
                    <a:ext uri="{9D8B030D-6E8A-4147-A177-3AD203B41FA5}">
                      <a16:colId xmlns:a16="http://schemas.microsoft.com/office/drawing/2014/main" xmlns="" val="1145408650"/>
                    </a:ext>
                  </a:extLst>
                </a:gridCol>
              </a:tblGrid>
              <a:tr h="5244290">
                <a:tc>
                  <a:txBody>
                    <a:bodyPr/>
                    <a:lstStyle/>
                    <a:p>
                      <a:endParaRPr lang="ru-RU" sz="1400" b="0" i="0" u="none" strike="noStrike" cap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400" b="0" i="0" u="none" strike="noStrike" cap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71312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97" y="1363213"/>
            <a:ext cx="8392801" cy="11418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 1 приведены результаты приближенно-количественного спектрального анализа проб диатомита, использованного в опытах.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5087263"/>
              </p:ext>
            </p:extLst>
          </p:nvPr>
        </p:nvGraphicFramePr>
        <p:xfrm>
          <a:off x="702981" y="2409826"/>
          <a:ext cx="8177067" cy="3409948"/>
        </p:xfrm>
        <a:graphic>
          <a:graphicData uri="http://schemas.openxmlformats.org/drawingml/2006/table">
            <a:tbl>
              <a:tblPr firstRow="1" firstCol="1" bandRow="1"/>
              <a:tblGrid>
                <a:gridCol w="2354544">
                  <a:extLst>
                    <a:ext uri="{9D8B030D-6E8A-4147-A177-3AD203B41FA5}">
                      <a16:colId xmlns:a16="http://schemas.microsoft.com/office/drawing/2014/main" xmlns="" val="42943493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9576481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xmlns="" val="172975917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305298924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9641172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1936108382"/>
                    </a:ext>
                  </a:extLst>
                </a:gridCol>
                <a:gridCol w="709747">
                  <a:extLst>
                    <a:ext uri="{9D8B030D-6E8A-4147-A177-3AD203B41FA5}">
                      <a16:colId xmlns:a16="http://schemas.microsoft.com/office/drawing/2014/main" xmlns="" val="2353768812"/>
                    </a:ext>
                  </a:extLst>
                </a:gridCol>
                <a:gridCol w="766628">
                  <a:extLst>
                    <a:ext uri="{9D8B030D-6E8A-4147-A177-3AD203B41FA5}">
                      <a16:colId xmlns:a16="http://schemas.microsoft.com/office/drawing/2014/main" xmlns="" val="994593387"/>
                    </a:ext>
                  </a:extLst>
                </a:gridCol>
                <a:gridCol w="1050498">
                  <a:extLst>
                    <a:ext uri="{9D8B030D-6E8A-4147-A177-3AD203B41FA5}">
                      <a16:colId xmlns:a16="http://schemas.microsoft.com/office/drawing/2014/main" xmlns="" val="1657870121"/>
                    </a:ext>
                  </a:extLst>
                </a:gridCol>
              </a:tblGrid>
              <a:tr h="436482">
                <a:tc gridSpan="9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2667955"/>
                  </a:ext>
                </a:extLst>
              </a:tr>
              <a:tr h="436482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 состав диатомита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Камышловского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месторождения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9606531"/>
                  </a:ext>
                </a:extLst>
              </a:tr>
              <a:tr h="4364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Геологическая характеристика пробы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Химический состав сухого вещества, % вес.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963551"/>
                  </a:ext>
                </a:extLst>
              </a:tr>
              <a:tr h="665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ru-RU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u-RU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ru-RU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FeO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ru-RU" sz="14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HgO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ru-RU" sz="14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сульфит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8024594"/>
                  </a:ext>
                </a:extLst>
              </a:tr>
              <a:tr h="1434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Диатомит желтый, усредненный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3-х уступов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06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310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60338"/>
            <a:ext cx="7021950" cy="1113857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b="1" dirty="0" smtClean="0"/>
              <a:t>Биохимические показатели клубней картофеля в зависимости от доз органоминерального удобрения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C:\Users\karpu\OneDrive\%D0%A0%D0%B0%D0%B1%D0%BE%D1%87%D0%B8%D0%B9 %D1%81%D1%82%D0%BE%D0%BB\12\9xWY5472S-%D0%90%D0%BB%D1%8F%D1%81%D0%BA%D0%B0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02986" y="1604358"/>
          <a:ext cx="7917313" cy="4463932"/>
        </p:xfrm>
        <a:graphic>
          <a:graphicData uri="http://schemas.openxmlformats.org/drawingml/2006/table">
            <a:tbl>
              <a:tblPr/>
              <a:tblGrid>
                <a:gridCol w="519494"/>
                <a:gridCol w="1760322"/>
                <a:gridCol w="1202776"/>
                <a:gridCol w="951302"/>
                <a:gridCol w="1137426"/>
                <a:gridCol w="1168033"/>
                <a:gridCol w="1177960"/>
              </a:tblGrid>
              <a:tr h="1339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Вариант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Сухое вещество,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Крахмал,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Сахара,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Витамин С, мг%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Нитраты, мг/кг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(без удобрений)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24,41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15,60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14,87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(30)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24,43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15,90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14,43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(60)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24,83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2,10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13,85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(90)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16,80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1,92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14,48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(120)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16,90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1,90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ПДК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60338"/>
            <a:ext cx="7021950" cy="1113857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b="1" dirty="0" smtClean="0"/>
              <a:t>Урожайность картофеля в зависимости от дозы внесения удобрения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C:\Users\karpu\OneDrive\%D0%A0%D0%B0%D0%B1%D0%BE%D1%87%D0%B8%D0%B9 %D1%81%D1%82%D0%BE%D0%BB\12\9xWY5472S-%D0%90%D0%BB%D1%8F%D1%81%D0%BA%D0%B0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702984" y="1571625"/>
          <a:ext cx="7983815" cy="479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60338"/>
            <a:ext cx="7021950" cy="1113857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2000" b="1" dirty="0" smtClean="0"/>
              <a:t>Эффективность производства картофеля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C:\Users\karpu\OneDrive\%D0%A0%D0%B0%D0%B1%D0%BE%D1%87%D0%B8%D0%B9 %D1%81%D1%82%D0%BE%D0%BB\12\9xWY5472S-%D0%90%D0%BB%D1%8F%D1%81%D0%BA%D0%B0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0376" y="1529543"/>
          <a:ext cx="8159923" cy="4256114"/>
        </p:xfrm>
        <a:graphic>
          <a:graphicData uri="http://schemas.openxmlformats.org/drawingml/2006/table">
            <a:tbl>
              <a:tblPr/>
              <a:tblGrid>
                <a:gridCol w="3058597"/>
                <a:gridCol w="1103905"/>
                <a:gridCol w="1026868"/>
                <a:gridCol w="1026868"/>
                <a:gridCol w="916817"/>
                <a:gridCol w="1026868"/>
              </a:tblGrid>
              <a:tr h="449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(30)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(60)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(90)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(120)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Урожайность, т/га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19,7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21,8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Себестоимость производства 1 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11133,21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10615,15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9874,01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9299,00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9348,05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Коммерческая себестоимость 1т,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11912,53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11358,21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10565,19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9949,93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10002,42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Цена реализации 1т,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17470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17470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Прибыль в расчете на 1т,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5557,47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6111,79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6904,81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7520,07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7467,58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Рентабельность,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75,6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74,7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4742"/>
            <a:ext cx="7021950" cy="787073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09885"/>
              </p:ext>
            </p:extLst>
          </p:nvPr>
        </p:nvGraphicFramePr>
        <p:xfrm>
          <a:off x="170536" y="911816"/>
          <a:ext cx="8973464" cy="5956934"/>
        </p:xfrm>
        <a:graphic>
          <a:graphicData uri="http://schemas.openxmlformats.org/drawingml/2006/table">
            <a:tbl>
              <a:tblPr/>
              <a:tblGrid>
                <a:gridCol w="8973464">
                  <a:extLst>
                    <a:ext uri="{9D8B030D-6E8A-4147-A177-3AD203B41FA5}">
                      <a16:colId xmlns:a16="http://schemas.microsoft.com/office/drawing/2014/main" xmlns="" val="1145408650"/>
                    </a:ext>
                  </a:extLst>
                </a:gridCol>
              </a:tblGrid>
              <a:tr h="5956934">
                <a:tc>
                  <a:txBody>
                    <a:bodyPr/>
                    <a:lstStyle/>
                    <a:p>
                      <a:r>
                        <a:rPr lang="ru-RU" sz="12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   </a:t>
                      </a:r>
                      <a:r>
                        <a:rPr lang="ru-RU" sz="16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Эффективность новой формы органоминерального удобрения при возделывании ранней белокочанной капусты в условиях Среднего Урала.</a:t>
                      </a:r>
                    </a:p>
                    <a:p>
                      <a:endParaRPr lang="ru-RU" sz="16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r>
                        <a:rPr lang="ru-RU" sz="16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Варианты опыта:</a:t>
                      </a:r>
                    </a:p>
                    <a:p>
                      <a:endParaRPr lang="ru-RU" sz="1600" b="1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1. Без удобрений (контроль)</a:t>
                      </a:r>
                    </a:p>
                    <a:p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2. ОМУ (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16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30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16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30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3. ОМУ (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16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60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16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60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4. ОМУ (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16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90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16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90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5. ОМУ (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16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120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16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120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endParaRPr lang="ru-RU" sz="16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Сорт ранней белокочанной капусты – Номер первый </a:t>
                      </a:r>
                      <a:r>
                        <a:rPr lang="ru-RU" sz="1600" b="0" i="0" u="none" strike="noStrike" cap="none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Грибовский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147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16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713124"/>
                  </a:ext>
                </a:extLst>
              </a:tr>
            </a:tbl>
          </a:graphicData>
        </a:graphic>
      </p:graphicFrame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536" y="4043388"/>
            <a:ext cx="4416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https://klumba.guru/wp-content/uploads/post_5aeeaa1271d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447" y="4043389"/>
            <a:ext cx="4044871" cy="248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39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4742"/>
            <a:ext cx="7021950" cy="1072291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b="1" dirty="0" smtClean="0"/>
              <a:t>Результаты фенологических наблюдений за растениями ранней белокочанной капусты в зависимости от дозы внесения органоминерального удобрения, дата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09885"/>
              </p:ext>
            </p:extLst>
          </p:nvPr>
        </p:nvGraphicFramePr>
        <p:xfrm>
          <a:off x="609600" y="1720734"/>
          <a:ext cx="8115300" cy="4414060"/>
        </p:xfrm>
        <a:graphic>
          <a:graphicData uri="http://schemas.openxmlformats.org/drawingml/2006/table">
            <a:tbl>
              <a:tblPr/>
              <a:tblGrid>
                <a:gridCol w="371302">
                  <a:extLst>
                    <a:ext uri="{9D8B030D-6E8A-4147-A177-3AD203B41FA5}">
                      <a16:colId xmlns:a16="http://schemas.microsoft.com/office/drawing/2014/main" xmlns="" val="1145408650"/>
                    </a:ext>
                  </a:extLst>
                </a:gridCol>
                <a:gridCol w="1064029"/>
                <a:gridCol w="515389"/>
                <a:gridCol w="648393"/>
                <a:gridCol w="764771"/>
                <a:gridCol w="831272"/>
                <a:gridCol w="847899"/>
                <a:gridCol w="739832"/>
                <a:gridCol w="781397"/>
                <a:gridCol w="706581"/>
                <a:gridCol w="844435"/>
              </a:tblGrid>
              <a:tr h="4974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Варианты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Календарные сроки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713124"/>
                  </a:ext>
                </a:extLst>
              </a:tr>
              <a:tr h="497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посев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всходы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Высадка в поле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Образование розетки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Завязывание кочанов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Техническая спелость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Начало 10%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Массовое 75%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Начало 10%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Массовое 75%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Начало 10%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Массовое 75%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(без удобрении)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30.03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03.04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23.05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06.06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29.06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(30)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30.03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03.04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05.06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23.06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29.06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(60)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30.03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03.04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03.06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19.07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(90)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30.03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03.04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02.06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(120)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30.03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03.04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02.06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25.06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19.07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26.07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39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26986"/>
            <a:ext cx="7021950" cy="1072291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dirty="0" smtClean="0"/>
              <a:t>Биометрические показатели растений капусты в фазе розетки в зависимости от дозы органоминерального удобрения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702985" y="1248373"/>
          <a:ext cx="7825874" cy="521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939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26986"/>
            <a:ext cx="7021950" cy="1072291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b="1" dirty="0" smtClean="0"/>
              <a:t>Площадь листьев растений ранней белокочанной капусты в зависимости от дозы органоминерального удобрения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839585" y="1435888"/>
          <a:ext cx="7631084" cy="502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939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26986"/>
            <a:ext cx="7021950" cy="1072291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b="1" dirty="0" smtClean="0"/>
              <a:t>Биохимические показатели продукции ранней белокочанной капусты в зависимости от доз органоминерального удобрения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444940" y="1375097"/>
          <a:ext cx="8408115" cy="5083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939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26986"/>
            <a:ext cx="7021950" cy="1072291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b="1" dirty="0" smtClean="0"/>
              <a:t>Содержание нитратов в продукции ранней белокочанной капусты в зависимости от доз органоминерального удобрения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702984" y="1640796"/>
          <a:ext cx="7925627" cy="466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939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26986"/>
            <a:ext cx="7021950" cy="1072291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8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415325" y="124734"/>
            <a:ext cx="7021950" cy="1072291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dirty="0" smtClean="0"/>
              <a:t>Эффективность новых форм комбинированных удобрений при выращивании ранней белокочанной капусты, т/га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839585" y="1462802"/>
          <a:ext cx="7631084" cy="483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939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1"/>
          <p:cNvSpPr txBox="1">
            <a:spLocks/>
          </p:cNvSpPr>
          <p:nvPr/>
        </p:nvSpPr>
        <p:spPr>
          <a:xfrm>
            <a:off x="537328" y="1049804"/>
            <a:ext cx="7786541" cy="52956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239008"/>
            <a:ext cx="444941" cy="773483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239034"/>
            <a:ext cx="702984" cy="807342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239043"/>
            <a:ext cx="7021950" cy="807332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Почва опытного участка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2412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323887"/>
            <a:ext cx="445105" cy="51865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533929"/>
              </p:ext>
            </p:extLst>
          </p:nvPr>
        </p:nvGraphicFramePr>
        <p:xfrm>
          <a:off x="292231" y="2344190"/>
          <a:ext cx="8413616" cy="3043280"/>
        </p:xfrm>
        <a:graphic>
          <a:graphicData uri="http://schemas.openxmlformats.org/drawingml/2006/table">
            <a:tbl>
              <a:tblPr/>
              <a:tblGrid>
                <a:gridCol w="1051702">
                  <a:extLst>
                    <a:ext uri="{9D8B030D-6E8A-4147-A177-3AD203B41FA5}">
                      <a16:colId xmlns:a16="http://schemas.microsoft.com/office/drawing/2014/main" xmlns="" val="1145408650"/>
                    </a:ext>
                  </a:extLst>
                </a:gridCol>
                <a:gridCol w="1051702"/>
                <a:gridCol w="1051702"/>
                <a:gridCol w="1051702"/>
                <a:gridCol w="1051702"/>
                <a:gridCol w="1051702"/>
                <a:gridCol w="1051702"/>
                <a:gridCol w="1051702"/>
              </a:tblGrid>
              <a:tr h="10531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Название почвы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Calibri"/>
                          <a:cs typeface="Times New Roman"/>
                        </a:rPr>
                        <a:t>pHсолевая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Гумус,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Гидролитическая кислотность, </a:t>
                      </a:r>
                      <a:r>
                        <a:rPr lang="ru-RU" sz="1400" i="1" dirty="0" err="1">
                          <a:latin typeface="Times New Roman"/>
                          <a:ea typeface="Calibri"/>
                          <a:cs typeface="Times New Roman"/>
                        </a:rPr>
                        <a:t>мг-экв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/100 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Сумма поглощенных оснований, </a:t>
                      </a:r>
                      <a:r>
                        <a:rPr lang="ru-RU" sz="1400" i="1" dirty="0" err="1">
                          <a:latin typeface="Times New Roman"/>
                          <a:ea typeface="Calibri"/>
                          <a:cs typeface="Times New Roman"/>
                        </a:rPr>
                        <a:t>мг-экв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/100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Азот легкогидролизуемый, мг/кг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Подвижные</a:t>
                      </a:r>
                      <a:b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i="1">
                          <a:latin typeface="Times New Roman"/>
                          <a:ea typeface="Calibri"/>
                          <a:cs typeface="Times New Roman"/>
                        </a:rPr>
                        <a:t> формы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713124"/>
                  </a:ext>
                </a:extLst>
              </a:tr>
              <a:tr h="317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ru-RU" sz="1400" baseline="-25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мг/кг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ru-RU" sz="1400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O, мг/кг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Чернозем оподзоленный тяжелосуглинистый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4,56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12,82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32,1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204,7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243,7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251,6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097" y="1363213"/>
            <a:ext cx="8392801" cy="114186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b="1" dirty="0" smtClean="0"/>
              <a:t>Агрохимическая </a:t>
            </a:r>
            <a:r>
              <a:rPr lang="ru-RU" sz="1800" b="1" dirty="0" smtClean="0"/>
              <a:t>характеристика почвы опытного участка 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96310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26986"/>
            <a:ext cx="7021950" cy="1072291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8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6986"/>
            <a:ext cx="7021950" cy="1072291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800" dirty="0" smtClean="0"/>
              <a:t>Эффективность производства капусты белокочанной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4938" y="1421474"/>
          <a:ext cx="8275111" cy="4879572"/>
        </p:xfrm>
        <a:graphic>
          <a:graphicData uri="http://schemas.openxmlformats.org/drawingml/2006/table">
            <a:tbl>
              <a:tblPr/>
              <a:tblGrid>
                <a:gridCol w="3330131"/>
                <a:gridCol w="1064516"/>
                <a:gridCol w="970116"/>
                <a:gridCol w="970116"/>
                <a:gridCol w="970116"/>
                <a:gridCol w="970116"/>
              </a:tblGrid>
              <a:tr h="573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(30)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(60)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(90)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NP (120)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Урожайность, т/га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Себестоимость производства 1 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11991,63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11684,69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10977,65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9975,77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9780,46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Коммерческая себестоимость 1т,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12831,05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12502,62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11746,08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10674,08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10465,09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Цена реализации 1т,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15000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Прибыль в расчете на 1т,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2168,95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2497,38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3253,92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4325,92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4534,91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Рентабельность,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16,9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43,3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39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262925" y="126986"/>
            <a:ext cx="7021950" cy="1072291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8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6986"/>
            <a:ext cx="7021950" cy="601259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319490"/>
            <a:ext cx="7015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62924" y="1199276"/>
            <a:ext cx="8565191" cy="520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передового отечественного опыта на базе ФГБОУ ВО Уральский ГАУ разработан инновационный продукт – смешанное комбинированное органоминеральное удобрение на основе природного добываемого минерального сырья, птичьего помета и отходов коксохимической промышленности.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средствам проведения полевых опытов с зерновыми, овощными культурами и картофелем установлена высокая эффективность разработанного удобрения, оптимизированы дозы основного внесения его в почву под эти культуры. Установлено положительное влияние удобрения на рост, развитие, урожайность и качество ярового ячменя, ранней белокочанной капусты и картофеля. Так, урожайность ярового ячменя при внесении органоминерального удобрения в дозе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(60) повышает урожайность на 0,95 т/га или на 24%, урожайность ранней белокочанной капусты при дозах внесения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(90) 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(120) на 8,4; 9,8 т/га или на 29,6; 34,5 % соответственно. Урожайность картофеля при дозе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(90) 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(120) на 5,5; 5,9 т/га или на 30; 32,2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Расчетами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экономической эффективности установлено, что экономически целесообразно под раннюю белокочанную капусту вносить новое органоминеральное удобрение в дозе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(120), яровой ячмень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(30), под картофель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(90), что обеспечивает низкую себестоимость и повышает рентабельность производства этих культур при высоком качестве продукции.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9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821893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/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Благодарю за внимание! 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2878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Наши контакты:</a:t>
            </a:r>
          </a:p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Карпухин Михаил Юрьевич</a:t>
            </a:r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Проректор по научной работе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инновациям, заведующий кафедрой овощеводства и плодоводства им. проф. Н.Ф. Коняева,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кандидат сельскохозяйственных наук,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доцент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8(343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) 350-97-56</a:t>
            </a:r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8(912)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25-30-413</a:t>
            </a:r>
          </a:p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u="sng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mkarpukhin@yandex.ru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8A0BA52-E7C8-C04B-AC48-1C2DCC3114AB}"/>
              </a:ext>
            </a:extLst>
          </p:cNvPr>
          <p:cNvSpPr/>
          <p:nvPr/>
        </p:nvSpPr>
        <p:spPr>
          <a:xfrm>
            <a:off x="7192486" y="156443"/>
            <a:ext cx="1594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>
                <a:solidFill>
                  <a:srgbClr val="0091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Уральский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аграрный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университет</a:t>
            </a:r>
            <a:endParaRPr lang="ru-RU" sz="900" b="1" dirty="0">
              <a:solidFill>
                <a:srgbClr val="009193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066" y="239009"/>
            <a:ext cx="490197" cy="5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7638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4742"/>
            <a:ext cx="7021950" cy="787073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цель работы: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5223209"/>
              </p:ext>
            </p:extLst>
          </p:nvPr>
        </p:nvGraphicFramePr>
        <p:xfrm>
          <a:off x="609600" y="1314450"/>
          <a:ext cx="8115300" cy="3862524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xmlns="" val="1145408650"/>
                    </a:ext>
                  </a:extLst>
                </a:gridCol>
              </a:tblGrid>
              <a:tr h="3862524">
                <a:tc>
                  <a:txBody>
                    <a:bodyPr/>
                    <a:lstStyle/>
                    <a:p>
                      <a:pPr marL="0" indent="457200" algn="just"/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Разработать и изучить эффективность сложного многокомпонентного органоминерального удобрения пролонгированного действия на основе местных техногенных отходов металлургической промышленности и птицеводства и добываемых источников минерального питания растений.</a:t>
                      </a:r>
                      <a:endParaRPr lang="ru-RU" sz="24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713124"/>
                  </a:ext>
                </a:extLst>
              </a:tr>
            </a:tbl>
          </a:graphicData>
        </a:graphic>
      </p:graphicFrame>
      <p:pic>
        <p:nvPicPr>
          <p:cNvPr id="1028" name="Picture 4" descr="https://avatars.mds.yandex.net/i?id=6d00041269351323608d885ae34d29739809da4f-1064153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865" y="4317545"/>
            <a:ext cx="4572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40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4742"/>
            <a:ext cx="7021950" cy="787073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Химический состав удобрения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5223209"/>
              </p:ext>
            </p:extLst>
          </p:nvPr>
        </p:nvGraphicFramePr>
        <p:xfrm>
          <a:off x="609600" y="1346661"/>
          <a:ext cx="8115300" cy="3830312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xmlns="" val="1145408650"/>
                    </a:ext>
                  </a:extLst>
                </a:gridCol>
              </a:tblGrid>
              <a:tr h="3830312">
                <a:tc>
                  <a:txBody>
                    <a:bodyPr/>
                    <a:lstStyle/>
                    <a:p>
                      <a:pPr algn="ctr"/>
                      <a:endParaRPr lang="ru-RU" sz="2400" b="0" i="0" u="none" strike="noStrike" cap="none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endParaRPr lang="ru-RU" sz="2400" b="0" i="0" u="none" strike="noStrike" cap="none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азот (</a:t>
                      </a:r>
                      <a:r>
                        <a:rPr lang="en-US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</a:t>
                      </a:r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 – 12%,</a:t>
                      </a:r>
                    </a:p>
                    <a:p>
                      <a:pPr algn="ctr"/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фосфор (</a:t>
                      </a:r>
                      <a:r>
                        <a:rPr lang="en-US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lang="ru-RU" sz="2400" b="1" i="0" u="none" strike="noStrike" cap="none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en-US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</a:t>
                      </a:r>
                      <a:r>
                        <a:rPr lang="ru-RU" sz="2400" b="1" i="0" u="none" strike="noStrike" cap="none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5</a:t>
                      </a:r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 –12%,</a:t>
                      </a:r>
                    </a:p>
                    <a:p>
                      <a:pPr algn="ctr"/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калий (</a:t>
                      </a:r>
                      <a:r>
                        <a:rPr lang="en-US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K</a:t>
                      </a:r>
                      <a:r>
                        <a:rPr lang="ru-RU" sz="2400" b="1" i="0" u="none" strike="noStrike" cap="none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en-US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</a:t>
                      </a:r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 –12%,</a:t>
                      </a:r>
                    </a:p>
                    <a:p>
                      <a:pPr algn="ctr"/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сера (</a:t>
                      </a:r>
                      <a:r>
                        <a:rPr lang="en-US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</a:t>
                      </a:r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 – 10%,</a:t>
                      </a:r>
                    </a:p>
                    <a:p>
                      <a:pPr algn="ctr"/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кальций (</a:t>
                      </a:r>
                      <a:r>
                        <a:rPr lang="en-US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Ca</a:t>
                      </a:r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 – 26% </a:t>
                      </a:r>
                    </a:p>
                    <a:p>
                      <a:pPr algn="ctr"/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кремний (</a:t>
                      </a:r>
                      <a:r>
                        <a:rPr lang="en-US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Si</a:t>
                      </a:r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 – 25%.</a:t>
                      </a:r>
                      <a:endParaRPr lang="ru-RU" sz="24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713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540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4742"/>
            <a:ext cx="7021950" cy="787073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0072779"/>
              </p:ext>
            </p:extLst>
          </p:nvPr>
        </p:nvGraphicFramePr>
        <p:xfrm>
          <a:off x="170536" y="927741"/>
          <a:ext cx="8803782" cy="5034909"/>
        </p:xfrm>
        <a:graphic>
          <a:graphicData uri="http://schemas.openxmlformats.org/drawingml/2006/table">
            <a:tbl>
              <a:tblPr/>
              <a:tblGrid>
                <a:gridCol w="8803782">
                  <a:extLst>
                    <a:ext uri="{9D8B030D-6E8A-4147-A177-3AD203B41FA5}">
                      <a16:colId xmlns:a16="http://schemas.microsoft.com/office/drawing/2014/main" xmlns="" val="1145408650"/>
                    </a:ext>
                  </a:extLst>
                </a:gridCol>
              </a:tblGrid>
              <a:tr h="5034909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    </a:t>
                      </a:r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Эффективность новой формы органоминерального удобрения при возделывании ярового ячменя в условиях Среднего Урала.</a:t>
                      </a:r>
                    </a:p>
                    <a:p>
                      <a:endParaRPr lang="ru-RU" sz="24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r>
                        <a:rPr lang="ru-RU" sz="2400" b="1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Варианты опыта: </a:t>
                      </a:r>
                    </a:p>
                    <a:p>
                      <a:endParaRPr lang="ru-RU" sz="2400" b="1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1. Без удобрений (контроль)</a:t>
                      </a:r>
                    </a:p>
                    <a:p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2. ОМУ (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24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30</a:t>
                      </a:r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24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30</a:t>
                      </a:r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3. ОМУ (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24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60</a:t>
                      </a:r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24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60</a:t>
                      </a:r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4. ОМУ (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N</a:t>
                      </a:r>
                      <a:r>
                        <a:rPr lang="ru-RU" sz="24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90</a:t>
                      </a:r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P</a:t>
                      </a:r>
                      <a:r>
                        <a:rPr lang="ru-RU" sz="2400" b="0" i="0" u="none" strike="noStrike" cap="none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90</a:t>
                      </a:r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)</a:t>
                      </a:r>
                    </a:p>
                    <a:p>
                      <a:endParaRPr lang="ru-RU" sz="2400" b="0" i="0" u="none" strike="noStrike" cap="non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r>
                        <a:rPr lang="ru-RU" sz="2400" b="0" i="0" u="none" strike="noStrike" cap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Сорт ярового ячменя – Сонет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cap="none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713124"/>
                  </a:ext>
                </a:extLst>
              </a:tr>
            </a:tbl>
          </a:graphicData>
        </a:graphic>
      </p:graphicFrame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4742"/>
            <a:ext cx="7021950" cy="964225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600" b="1" dirty="0" smtClean="0"/>
              <a:t>Результаты </a:t>
            </a:r>
            <a:r>
              <a:rPr lang="ru-RU" sz="1600" b="1" dirty="0" smtClean="0"/>
              <a:t>фенологических наблюдений за растениями ярового ячменя в зависимости от дозы внесения органоминерального удобрения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0072779"/>
              </p:ext>
            </p:extLst>
          </p:nvPr>
        </p:nvGraphicFramePr>
        <p:xfrm>
          <a:off x="460375" y="1512915"/>
          <a:ext cx="8326180" cy="4057482"/>
        </p:xfrm>
        <a:graphic>
          <a:graphicData uri="http://schemas.openxmlformats.org/drawingml/2006/table">
            <a:tbl>
              <a:tblPr/>
              <a:tblGrid>
                <a:gridCol w="512214">
                  <a:extLst>
                    <a:ext uri="{9D8B030D-6E8A-4147-A177-3AD203B41FA5}">
                      <a16:colId xmlns:a16="http://schemas.microsoft.com/office/drawing/2014/main" xmlns="" val="1145408650"/>
                    </a:ext>
                  </a:extLst>
                </a:gridCol>
                <a:gridCol w="1153022"/>
                <a:gridCol w="832618"/>
                <a:gridCol w="832618"/>
                <a:gridCol w="832618"/>
                <a:gridCol w="832618"/>
                <a:gridCol w="832618"/>
                <a:gridCol w="951684"/>
                <a:gridCol w="822960"/>
                <a:gridCol w="723210"/>
              </a:tblGrid>
              <a:tr h="3241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Варианты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Календарные сроки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713124"/>
                  </a:ext>
                </a:extLst>
              </a:tr>
              <a:tr h="989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посев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всходы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фаза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 –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листьев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кущение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выход в трубку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колошение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цветение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уборка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(без удобрений)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24.05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07.06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02.07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22.07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27.08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(30)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07.06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02.07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22.07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27.08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(60)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06.06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02.07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21.07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27.08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NP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(90)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20.05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24.05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06.06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21.06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03.07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23.07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26.07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27.08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4742"/>
            <a:ext cx="7021950" cy="964225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600" b="1" dirty="0" smtClean="0"/>
              <a:t>Длина стебля ярового ячменя в зависимости от доз внесения органоминерального удобрения, см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702984" y="1828799"/>
          <a:ext cx="7842500" cy="444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47">
            <a:extLst>
              <a:ext uri="{FF2B5EF4-FFF2-40B4-BE49-F238E27FC236}">
                <a16:creationId xmlns:a16="http://schemas.microsoft.com/office/drawing/2014/main" xmlns="" id="{B518470D-9471-074E-B995-6C1CC9D64340}"/>
              </a:ext>
            </a:extLst>
          </p:cNvPr>
          <p:cNvSpPr/>
          <p:nvPr/>
        </p:nvSpPr>
        <p:spPr>
          <a:xfrm>
            <a:off x="-1" y="124708"/>
            <a:ext cx="444941" cy="787107"/>
          </a:xfrm>
          <a:prstGeom prst="rect">
            <a:avLst/>
          </a:prstGeom>
          <a:solidFill>
            <a:srgbClr val="00919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50">
            <a:extLst>
              <a:ext uri="{FF2B5EF4-FFF2-40B4-BE49-F238E27FC236}">
                <a16:creationId xmlns:a16="http://schemas.microsoft.com/office/drawing/2014/main" xmlns="" id="{7460AC2F-D787-F645-AE3E-FFBF9E011512}"/>
              </a:ext>
            </a:extLst>
          </p:cNvPr>
          <p:cNvSpPr/>
          <p:nvPr/>
        </p:nvSpPr>
        <p:spPr>
          <a:xfrm>
            <a:off x="0" y="124734"/>
            <a:ext cx="702984" cy="787081"/>
          </a:xfrm>
          <a:prstGeom prst="parallelogram">
            <a:avLst>
              <a:gd name="adj" fmla="val 39278"/>
            </a:avLst>
          </a:prstGeom>
          <a:solidFill>
            <a:srgbClr val="00919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51">
            <a:extLst>
              <a:ext uri="{FF2B5EF4-FFF2-40B4-BE49-F238E27FC236}">
                <a16:creationId xmlns:a16="http://schemas.microsoft.com/office/drawing/2014/main" xmlns="" id="{6F24FE0B-5E46-B84D-9614-58945B8E84F5}"/>
              </a:ext>
            </a:extLst>
          </p:cNvPr>
          <p:cNvSpPr/>
          <p:nvPr/>
        </p:nvSpPr>
        <p:spPr>
          <a:xfrm>
            <a:off x="170536" y="124742"/>
            <a:ext cx="7021950" cy="964225"/>
          </a:xfrm>
          <a:prstGeom prst="parallelogram">
            <a:avLst>
              <a:gd name="adj" fmla="val 39278"/>
            </a:avLst>
          </a:prstGeom>
          <a:solidFill>
            <a:srgbClr val="17B193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ru-RU" sz="1600" b="1" dirty="0" smtClean="0"/>
              <a:t>Длина колоса ярового ячменя в зависимости от доз внесения органоминерального </a:t>
            </a:r>
            <a:r>
              <a:rPr lang="ru-RU" sz="1600" b="1" dirty="0" smtClean="0"/>
              <a:t>удобрения, см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9B07B76-6E6D-8B40-BC5A-D5CFCCB9A3E7}"/>
              </a:ext>
            </a:extLst>
          </p:cNvPr>
          <p:cNvSpPr/>
          <p:nvPr/>
        </p:nvSpPr>
        <p:spPr>
          <a:xfrm>
            <a:off x="7192486" y="126986"/>
            <a:ext cx="1781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900" b="1" dirty="0" smtClean="0">
                <a:solidFill>
                  <a:srgbClr val="0091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«Уральский</a:t>
            </a:r>
            <a:endParaRPr lang="ru-RU" sz="900" b="1" dirty="0">
              <a:solidFill>
                <a:srgbClr val="00919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RU" sz="900" b="1" dirty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осударственный</a:t>
            </a:r>
          </a:p>
          <a:p>
            <a:pPr marL="539750"/>
            <a:r>
              <a:rPr lang="ru-RU" sz="900" b="1" dirty="0">
                <a:solidFill>
                  <a:srgbClr val="00919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аграрный</a:t>
            </a:r>
          </a:p>
          <a:p>
            <a:pPr marL="539750"/>
            <a:r>
              <a:rPr lang="ru-RU" sz="900" b="1" dirty="0" smtClean="0">
                <a:solidFill>
                  <a:srgbClr val="00919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Университет»</a:t>
            </a:r>
            <a:endParaRPr lang="ru-RU" sz="900" b="1" dirty="0">
              <a:solidFill>
                <a:srgbClr val="00919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4875" y="209587"/>
            <a:ext cx="445105" cy="518658"/>
          </a:xfrm>
          <a:prstGeom prst="rect">
            <a:avLst/>
          </a:prstGeom>
        </p:spPr>
      </p:pic>
      <p:sp>
        <p:nvSpPr>
          <p:cNvPr id="2" name="AutoShape 2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rkik.ru/800/600/https/cdn3.static1-sima-land.com/items/4240236/0/1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881149" y="1363288"/>
          <a:ext cx="7574125" cy="492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176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1935</Words>
  <Application>Microsoft Office PowerPoint</Application>
  <PresentationFormat>Экран (4:3)</PresentationFormat>
  <Paragraphs>739</Paragraphs>
  <Slides>32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Calibri</vt:lpstr>
      <vt:lpstr>Office Theme</vt:lpstr>
      <vt:lpstr>Слайд 1</vt:lpstr>
      <vt:lpstr>   В таблице 1 приведены результаты приближенно-количественного спектрального анализа проб диатомита, использованного в опытах. </vt:lpstr>
      <vt:lpstr>Агрохимическая характеристика почвы опытного участка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  Благодарю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Смирнова</dc:creator>
  <cp:lastModifiedBy>Gfdg Dgh</cp:lastModifiedBy>
  <cp:revision>185</cp:revision>
  <cp:lastPrinted>2023-11-15T12:37:59Z</cp:lastPrinted>
  <dcterms:created xsi:type="dcterms:W3CDTF">2020-12-13T16:22:27Z</dcterms:created>
  <dcterms:modified xsi:type="dcterms:W3CDTF">2023-11-15T22:04:39Z</dcterms:modified>
</cp:coreProperties>
</file>