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07.jpg" ContentType="image/png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321" r:id="rId4"/>
    <p:sldId id="260" r:id="rId5"/>
    <p:sldId id="307" r:id="rId6"/>
    <p:sldId id="257" r:id="rId7"/>
    <p:sldId id="318" r:id="rId8"/>
    <p:sldId id="324" r:id="rId9"/>
    <p:sldId id="317" r:id="rId10"/>
    <p:sldId id="310" r:id="rId11"/>
    <p:sldId id="264" r:id="rId12"/>
    <p:sldId id="266" r:id="rId13"/>
    <p:sldId id="267" r:id="rId14"/>
    <p:sldId id="326" r:id="rId15"/>
    <p:sldId id="328" r:id="rId16"/>
    <p:sldId id="329" r:id="rId17"/>
    <p:sldId id="330" r:id="rId18"/>
    <p:sldId id="287" r:id="rId19"/>
    <p:sldId id="325" r:id="rId20"/>
    <p:sldId id="332" r:id="rId21"/>
    <p:sldId id="265" r:id="rId22"/>
    <p:sldId id="309" r:id="rId23"/>
    <p:sldId id="333" r:id="rId24"/>
    <p:sldId id="279" r:id="rId25"/>
    <p:sldId id="319" r:id="rId26"/>
    <p:sldId id="327" r:id="rId27"/>
    <p:sldId id="314" r:id="rId28"/>
    <p:sldId id="311" r:id="rId29"/>
    <p:sldId id="331" r:id="rId30"/>
    <p:sldId id="322" r:id="rId31"/>
    <p:sldId id="308" r:id="rId32"/>
  </p:sldIdLst>
  <p:sldSz cx="8020050" cy="5619750"/>
  <p:notesSz cx="5619750" cy="80200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17" autoAdjust="0"/>
  </p:normalViewPr>
  <p:slideViewPr>
    <p:cSldViewPr snapToGrid="0" snapToObjects="1">
      <p:cViewPr varScale="1">
        <p:scale>
          <a:sx n="94" d="100"/>
          <a:sy n="94" d="100"/>
        </p:scale>
        <p:origin x="1397" y="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0E3FDB-CE48-4B2D-8FE8-BC6FB1551234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2E3323-ECD5-4ED9-BED8-E260558196A9}">
      <dgm:prSet phldrT="[Текст]" custT="1"/>
      <dgm:spPr/>
      <dgm:t>
        <a:bodyPr/>
        <a:lstStyle/>
        <a:p>
          <a:r>
            <a:rPr lang="en-US" sz="65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SIO</a:t>
          </a:r>
          <a:r>
            <a:rPr lang="en-US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2</a:t>
          </a:r>
        </a:p>
        <a:p>
          <a:r>
            <a:rPr lang="en-US" sz="2400" b="1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72-77%</a:t>
          </a:r>
        </a:p>
        <a:p>
          <a:r>
            <a:rPr lang="ru-RU" sz="2400" dirty="0"/>
            <a:t>Аморфного до 42%</a:t>
          </a:r>
        </a:p>
      </dgm:t>
    </dgm:pt>
    <dgm:pt modelId="{D457ED8F-4328-49FC-8E8C-4107EA879092}" type="parTrans" cxnId="{1006F313-4D3D-429B-AEB0-98F124FE945F}">
      <dgm:prSet/>
      <dgm:spPr/>
      <dgm:t>
        <a:bodyPr/>
        <a:lstStyle/>
        <a:p>
          <a:endParaRPr lang="ru-RU"/>
        </a:p>
      </dgm:t>
    </dgm:pt>
    <dgm:pt modelId="{F3DEBE6A-454B-4E99-836F-6B1AE54EA339}" type="sibTrans" cxnId="{1006F313-4D3D-429B-AEB0-98F124FE945F}">
      <dgm:prSet/>
      <dgm:spPr/>
      <dgm:t>
        <a:bodyPr/>
        <a:lstStyle/>
        <a:p>
          <a:endParaRPr lang="ru-RU"/>
        </a:p>
      </dgm:t>
    </dgm:pt>
    <dgm:pt modelId="{E7AA77E1-0D3F-4BA4-A7E7-5762F2565AA3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Азот (N) – 0,87</a:t>
          </a:r>
          <a:endParaRPr lang="ru-RU" sz="1200" b="1" dirty="0"/>
        </a:p>
      </dgm:t>
    </dgm:pt>
    <dgm:pt modelId="{7607917F-ACA6-49BF-8289-5BF5C2ED986C}" type="parTrans" cxnId="{544FCDC8-4298-4CF4-90D8-F77D566DC1A5}">
      <dgm:prSet/>
      <dgm:spPr/>
      <dgm:t>
        <a:bodyPr/>
        <a:lstStyle/>
        <a:p>
          <a:endParaRPr lang="ru-RU"/>
        </a:p>
      </dgm:t>
    </dgm:pt>
    <dgm:pt modelId="{F560B570-C638-48C3-ADBF-F8DE1005B722}" type="sibTrans" cxnId="{544FCDC8-4298-4CF4-90D8-F77D566DC1A5}">
      <dgm:prSet/>
      <dgm:spPr/>
      <dgm:t>
        <a:bodyPr/>
        <a:lstStyle/>
        <a:p>
          <a:endParaRPr lang="ru-RU"/>
        </a:p>
      </dgm:t>
    </dgm:pt>
    <dgm:pt modelId="{058878B4-A264-4F49-98F0-AD38CB83224B}">
      <dgm:prSet phldrT="[Текст]"/>
      <dgm:spPr/>
      <dgm:t>
        <a:bodyPr/>
        <a:lstStyle/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Марганец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104,00;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Железо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610,22; </a:t>
          </a:r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Цинк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31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,18;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Медь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6.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91;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Бор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5,15;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Селен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0,34 и др.</a:t>
          </a:r>
          <a:endParaRPr lang="ru-RU" dirty="0"/>
        </a:p>
      </dgm:t>
    </dgm:pt>
    <dgm:pt modelId="{029F68DA-C292-4F79-A322-8FC285D71CC5}" type="parTrans" cxnId="{8AB2D086-D447-42B6-9010-163B0B812189}">
      <dgm:prSet/>
      <dgm:spPr/>
      <dgm:t>
        <a:bodyPr/>
        <a:lstStyle/>
        <a:p>
          <a:endParaRPr lang="ru-RU"/>
        </a:p>
      </dgm:t>
    </dgm:pt>
    <dgm:pt modelId="{3D3CFB84-20C7-45C6-B248-0DC93517D74B}" type="sibTrans" cxnId="{8AB2D086-D447-42B6-9010-163B0B812189}">
      <dgm:prSet/>
      <dgm:spPr/>
      <dgm:t>
        <a:bodyPr/>
        <a:lstStyle/>
        <a:p>
          <a:endParaRPr lang="ru-RU"/>
        </a:p>
      </dgm:t>
    </dgm:pt>
    <dgm:pt modelId="{C086FF35-335A-446F-A497-07A754B88C8F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b="1" dirty="0"/>
            <a:t>Аминокислоты: </a:t>
          </a:r>
          <a:r>
            <a:rPr lang="ru-RU" sz="1100" dirty="0" err="1"/>
            <a:t>серин</a:t>
          </a:r>
          <a:r>
            <a:rPr lang="ru-RU" sz="1100" dirty="0"/>
            <a:t>, глицин, </a:t>
          </a:r>
          <a:r>
            <a:rPr lang="ru-RU" sz="1100" dirty="0" err="1"/>
            <a:t>треонин</a:t>
          </a:r>
          <a:r>
            <a:rPr lang="ru-RU" sz="1100" dirty="0"/>
            <a:t>, лизин, </a:t>
          </a:r>
          <a:r>
            <a:rPr lang="ru-RU" sz="1100" dirty="0" err="1"/>
            <a:t>цистин</a:t>
          </a:r>
          <a:r>
            <a:rPr lang="ru-RU" sz="1100" dirty="0"/>
            <a:t>, </a:t>
          </a:r>
          <a:r>
            <a:rPr lang="ru-RU" sz="1100" dirty="0" err="1"/>
            <a:t>фенилаланин</a:t>
          </a:r>
          <a:r>
            <a:rPr lang="ru-RU" sz="1100" dirty="0"/>
            <a:t>, метионин и еще 18.</a:t>
          </a:r>
        </a:p>
      </dgm:t>
    </dgm:pt>
    <dgm:pt modelId="{90A82ED0-5F8C-48EE-9507-0E0F001B6E9B}" type="parTrans" cxnId="{E1E4F001-9953-4912-8142-DA4CFBF3FAC6}">
      <dgm:prSet/>
      <dgm:spPr/>
      <dgm:t>
        <a:bodyPr/>
        <a:lstStyle/>
        <a:p>
          <a:endParaRPr lang="ru-RU"/>
        </a:p>
      </dgm:t>
    </dgm:pt>
    <dgm:pt modelId="{B21BBB86-C0FB-4EEA-A7A2-75345CF8B691}" type="sibTrans" cxnId="{E1E4F001-9953-4912-8142-DA4CFBF3FAC6}">
      <dgm:prSet/>
      <dgm:spPr/>
      <dgm:t>
        <a:bodyPr/>
        <a:lstStyle/>
        <a:p>
          <a:endParaRPr lang="ru-RU"/>
        </a:p>
      </dgm:t>
    </dgm:pt>
    <dgm:pt modelId="{69479FD1-38F3-4EC4-92C5-9765CCEB9D4E}">
      <dgm:prSet phldrT="[Текст]" custT="1"/>
      <dgm:spPr/>
      <dgm:t>
        <a:bodyPr/>
        <a:lstStyle/>
        <a:p>
          <a:r>
            <a:rPr lang="ru-RU" sz="1200" b="1" dirty="0"/>
            <a:t>Кальций (</a:t>
          </a:r>
          <a:r>
            <a:rPr lang="en-US" sz="1200" b="1" dirty="0" err="1"/>
            <a:t>Ca</a:t>
          </a:r>
          <a:r>
            <a:rPr lang="en-US" sz="1200" b="1" dirty="0"/>
            <a:t>) – 200</a:t>
          </a:r>
        </a:p>
      </dgm:t>
    </dgm:pt>
    <dgm:pt modelId="{BC78C13A-9346-40C7-AF21-CAC3BC536272}" type="parTrans" cxnId="{9694C52D-EBB8-46D5-8003-67449FA1486B}">
      <dgm:prSet/>
      <dgm:spPr/>
      <dgm:t>
        <a:bodyPr/>
        <a:lstStyle/>
        <a:p>
          <a:endParaRPr lang="ru-RU"/>
        </a:p>
      </dgm:t>
    </dgm:pt>
    <dgm:pt modelId="{45F0C403-1B3F-4DFB-9572-2F452AFCB896}" type="sibTrans" cxnId="{9694C52D-EBB8-46D5-8003-67449FA1486B}">
      <dgm:prSet/>
      <dgm:spPr/>
      <dgm:t>
        <a:bodyPr/>
        <a:lstStyle/>
        <a:p>
          <a:endParaRPr lang="ru-RU"/>
        </a:p>
      </dgm:t>
    </dgm:pt>
    <dgm:pt modelId="{E896D752-0BB4-46D5-9E16-8CC5A1C9265A}">
      <dgm:prSet phldrT="[Текст]" custT="1"/>
      <dgm:spPr/>
      <dgm:t>
        <a:bodyPr/>
        <a:lstStyle/>
        <a:p>
          <a:r>
            <a:rPr lang="ru-RU" sz="1100" b="1" dirty="0"/>
            <a:t>Гуминовая кислота – 1,34% </a:t>
          </a:r>
          <a:r>
            <a:rPr lang="ru-RU" sz="1100" b="1" dirty="0" err="1"/>
            <a:t>Фульвовая</a:t>
          </a:r>
          <a:r>
            <a:rPr lang="ru-RU" sz="1100" b="1" dirty="0"/>
            <a:t> кислота – 0,64%</a:t>
          </a:r>
          <a:endParaRPr lang="ru-RU" sz="11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84B35481-67FD-4F0B-9C1C-DEF9F9F41B40}" type="parTrans" cxnId="{AF075717-EF6B-4E6B-BE28-6061B74DF51C}">
      <dgm:prSet/>
      <dgm:spPr/>
      <dgm:t>
        <a:bodyPr/>
        <a:lstStyle/>
        <a:p>
          <a:endParaRPr lang="ru-RU"/>
        </a:p>
      </dgm:t>
    </dgm:pt>
    <dgm:pt modelId="{5F08BB50-00C2-401F-95F8-2CF00A6B4378}" type="sibTrans" cxnId="{AF075717-EF6B-4E6B-BE28-6061B74DF51C}">
      <dgm:prSet/>
      <dgm:spPr/>
      <dgm:t>
        <a:bodyPr/>
        <a:lstStyle/>
        <a:p>
          <a:endParaRPr lang="ru-RU"/>
        </a:p>
      </dgm:t>
    </dgm:pt>
    <dgm:pt modelId="{BBE37829-CAC8-4F7E-B69B-81BF998E910B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Фосфор (P2O5) – 0,58</a:t>
          </a:r>
          <a:endParaRPr lang="ru-RU" sz="1200" b="1" dirty="0"/>
        </a:p>
      </dgm:t>
    </dgm:pt>
    <dgm:pt modelId="{E384F658-27C2-4232-81DA-5D31AB805668}" type="parTrans" cxnId="{A623FA50-C649-414A-BEB9-E4B2BC36E9D1}">
      <dgm:prSet/>
      <dgm:spPr/>
      <dgm:t>
        <a:bodyPr/>
        <a:lstStyle/>
        <a:p>
          <a:endParaRPr lang="ru-RU"/>
        </a:p>
      </dgm:t>
    </dgm:pt>
    <dgm:pt modelId="{730D6479-4531-4127-BE17-FD5EA59F1A61}" type="sibTrans" cxnId="{A623FA50-C649-414A-BEB9-E4B2BC36E9D1}">
      <dgm:prSet/>
      <dgm:spPr/>
      <dgm:t>
        <a:bodyPr/>
        <a:lstStyle/>
        <a:p>
          <a:endParaRPr lang="ru-RU"/>
        </a:p>
      </dgm:t>
    </dgm:pt>
    <dgm:pt modelId="{287C8D6E-80BD-4967-9910-5EE09A9D3C67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Калий (KO2</a:t>
          </a:r>
          <a:r>
            <a:rPr lang="ru-R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) – 1,2</a:t>
          </a:r>
          <a:endParaRPr lang="ru-RU" sz="1200" dirty="0"/>
        </a:p>
      </dgm:t>
    </dgm:pt>
    <dgm:pt modelId="{E6F1F3B6-3A6A-4B40-9668-32A891D43505}" type="parTrans" cxnId="{42B57803-EA16-4878-AB98-2FC21F535C5F}">
      <dgm:prSet/>
      <dgm:spPr/>
      <dgm:t>
        <a:bodyPr/>
        <a:lstStyle/>
        <a:p>
          <a:endParaRPr lang="ru-RU"/>
        </a:p>
      </dgm:t>
    </dgm:pt>
    <dgm:pt modelId="{A4E0B507-DB48-4C51-B042-8A1D169ED068}" type="sibTrans" cxnId="{42B57803-EA16-4878-AB98-2FC21F535C5F}">
      <dgm:prSet/>
      <dgm:spPr/>
      <dgm:t>
        <a:bodyPr/>
        <a:lstStyle/>
        <a:p>
          <a:endParaRPr lang="ru-RU"/>
        </a:p>
      </dgm:t>
    </dgm:pt>
    <dgm:pt modelId="{34617D80-82C0-4778-8E8D-E20076356276}">
      <dgm:prSet phldrT="[Текст]" custT="1"/>
      <dgm:spPr/>
      <dgm:t>
        <a:bodyPr/>
        <a:lstStyle/>
        <a:p>
          <a:r>
            <a:rPr lang="ru-RU" sz="1200" b="1" dirty="0"/>
            <a:t>Магний (</a:t>
          </a:r>
          <a:r>
            <a:rPr lang="en-US" sz="1200" b="1" dirty="0"/>
            <a:t>Mg) - 160</a:t>
          </a:r>
          <a:endParaRPr lang="ru-RU" sz="1000" b="1" dirty="0"/>
        </a:p>
      </dgm:t>
    </dgm:pt>
    <dgm:pt modelId="{4CEE4F9F-49DE-4C13-B6FD-C1C4F74DA657}" type="parTrans" cxnId="{9AB7A746-F25A-485E-8668-E13D7BCF791D}">
      <dgm:prSet/>
      <dgm:spPr/>
      <dgm:t>
        <a:bodyPr/>
        <a:lstStyle/>
        <a:p>
          <a:endParaRPr lang="ru-RU"/>
        </a:p>
      </dgm:t>
    </dgm:pt>
    <dgm:pt modelId="{A0776A63-DC29-4841-8C44-54A973AC3DE4}" type="sibTrans" cxnId="{9AB7A746-F25A-485E-8668-E13D7BCF791D}">
      <dgm:prSet/>
      <dgm:spPr/>
      <dgm:t>
        <a:bodyPr/>
        <a:lstStyle/>
        <a:p>
          <a:endParaRPr lang="ru-RU"/>
        </a:p>
      </dgm:t>
    </dgm:pt>
    <dgm:pt modelId="{BF2C4B87-EE81-4CAB-96D3-38C05192283E}" type="pres">
      <dgm:prSet presAssocID="{860E3FDB-CE48-4B2D-8FE8-BC6FB1551234}" presName="composite" presStyleCnt="0">
        <dgm:presLayoutVars>
          <dgm:chMax val="1"/>
          <dgm:dir/>
          <dgm:resizeHandles val="exact"/>
        </dgm:presLayoutVars>
      </dgm:prSet>
      <dgm:spPr/>
    </dgm:pt>
    <dgm:pt modelId="{D5368A1D-5542-4414-819C-655989A47C7C}" type="pres">
      <dgm:prSet presAssocID="{860E3FDB-CE48-4B2D-8FE8-BC6FB1551234}" presName="radial" presStyleCnt="0">
        <dgm:presLayoutVars>
          <dgm:animLvl val="ctr"/>
        </dgm:presLayoutVars>
      </dgm:prSet>
      <dgm:spPr/>
    </dgm:pt>
    <dgm:pt modelId="{D08F8EFB-1E22-4255-95FF-FBC8FB3FCCDF}" type="pres">
      <dgm:prSet presAssocID="{EE2E3323-ECD5-4ED9-BED8-E260558196A9}" presName="centerShape" presStyleLbl="vennNode1" presStyleIdx="0" presStyleCnt="9" custLinFactNeighborX="-697"/>
      <dgm:spPr/>
    </dgm:pt>
    <dgm:pt modelId="{D3D6AAC6-DD77-4F75-B3CC-375973AE4CFC}" type="pres">
      <dgm:prSet presAssocID="{E7AA77E1-0D3F-4BA4-A7E7-5762F2565AA3}" presName="node" presStyleLbl="vennNode1" presStyleIdx="1" presStyleCnt="9">
        <dgm:presLayoutVars>
          <dgm:bulletEnabled val="1"/>
        </dgm:presLayoutVars>
      </dgm:prSet>
      <dgm:spPr/>
    </dgm:pt>
    <dgm:pt modelId="{DB6FFBC4-A69C-454F-BFCE-0F7813C60BEA}" type="pres">
      <dgm:prSet presAssocID="{BBE37829-CAC8-4F7E-B69B-81BF998E910B}" presName="node" presStyleLbl="vennNode1" presStyleIdx="2" presStyleCnt="9">
        <dgm:presLayoutVars>
          <dgm:bulletEnabled val="1"/>
        </dgm:presLayoutVars>
      </dgm:prSet>
      <dgm:spPr/>
    </dgm:pt>
    <dgm:pt modelId="{566C7F4A-D46F-4F73-89C2-A8D3B04CF714}" type="pres">
      <dgm:prSet presAssocID="{287C8D6E-80BD-4967-9910-5EE09A9D3C67}" presName="node" presStyleLbl="vennNode1" presStyleIdx="3" presStyleCnt="9">
        <dgm:presLayoutVars>
          <dgm:bulletEnabled val="1"/>
        </dgm:presLayoutVars>
      </dgm:prSet>
      <dgm:spPr/>
    </dgm:pt>
    <dgm:pt modelId="{06F69668-2146-4EEB-9B77-1BDDFD201DDE}" type="pres">
      <dgm:prSet presAssocID="{E896D752-0BB4-46D5-9E16-8CC5A1C9265A}" presName="node" presStyleLbl="vennNode1" presStyleIdx="4" presStyleCnt="9">
        <dgm:presLayoutVars>
          <dgm:bulletEnabled val="1"/>
        </dgm:presLayoutVars>
      </dgm:prSet>
      <dgm:spPr/>
    </dgm:pt>
    <dgm:pt modelId="{7138113E-D66C-40FB-9BD7-CDC26B6EBC1D}" type="pres">
      <dgm:prSet presAssocID="{058878B4-A264-4F49-98F0-AD38CB83224B}" presName="node" presStyleLbl="vennNode1" presStyleIdx="5" presStyleCnt="9">
        <dgm:presLayoutVars>
          <dgm:bulletEnabled val="1"/>
        </dgm:presLayoutVars>
      </dgm:prSet>
      <dgm:spPr/>
    </dgm:pt>
    <dgm:pt modelId="{5BD05821-CC2C-4F00-B331-0EAF2C221B1D}" type="pres">
      <dgm:prSet presAssocID="{C086FF35-335A-446F-A497-07A754B88C8F}" presName="node" presStyleLbl="vennNode1" presStyleIdx="6" presStyleCnt="9">
        <dgm:presLayoutVars>
          <dgm:bulletEnabled val="1"/>
        </dgm:presLayoutVars>
      </dgm:prSet>
      <dgm:spPr/>
    </dgm:pt>
    <dgm:pt modelId="{937B8C8F-DBD6-40CD-A30E-E748CC771E2A}" type="pres">
      <dgm:prSet presAssocID="{69479FD1-38F3-4EC4-92C5-9765CCEB9D4E}" presName="node" presStyleLbl="vennNode1" presStyleIdx="7" presStyleCnt="9">
        <dgm:presLayoutVars>
          <dgm:bulletEnabled val="1"/>
        </dgm:presLayoutVars>
      </dgm:prSet>
      <dgm:spPr/>
    </dgm:pt>
    <dgm:pt modelId="{DC9AB984-4159-4B6E-BE43-168F5D4743A7}" type="pres">
      <dgm:prSet presAssocID="{34617D80-82C0-4778-8E8D-E20076356276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E1E4F001-9953-4912-8142-DA4CFBF3FAC6}" srcId="{EE2E3323-ECD5-4ED9-BED8-E260558196A9}" destId="{C086FF35-335A-446F-A497-07A754B88C8F}" srcOrd="5" destOrd="0" parTransId="{90A82ED0-5F8C-48EE-9507-0E0F001B6E9B}" sibTransId="{B21BBB86-C0FB-4EEA-A7A2-75345CF8B691}"/>
    <dgm:cxn modelId="{42B57803-EA16-4878-AB98-2FC21F535C5F}" srcId="{EE2E3323-ECD5-4ED9-BED8-E260558196A9}" destId="{287C8D6E-80BD-4967-9910-5EE09A9D3C67}" srcOrd="2" destOrd="0" parTransId="{E6F1F3B6-3A6A-4B40-9668-32A891D43505}" sibTransId="{A4E0B507-DB48-4C51-B042-8A1D169ED068}"/>
    <dgm:cxn modelId="{D4C98704-7F00-4999-AFFD-D72BBFF704F6}" type="presOf" srcId="{34617D80-82C0-4778-8E8D-E20076356276}" destId="{DC9AB984-4159-4B6E-BE43-168F5D4743A7}" srcOrd="0" destOrd="0" presId="urn:microsoft.com/office/officeart/2005/8/layout/radial3"/>
    <dgm:cxn modelId="{1006F313-4D3D-429B-AEB0-98F124FE945F}" srcId="{860E3FDB-CE48-4B2D-8FE8-BC6FB1551234}" destId="{EE2E3323-ECD5-4ED9-BED8-E260558196A9}" srcOrd="0" destOrd="0" parTransId="{D457ED8F-4328-49FC-8E8C-4107EA879092}" sibTransId="{F3DEBE6A-454B-4E99-836F-6B1AE54EA339}"/>
    <dgm:cxn modelId="{AF075717-EF6B-4E6B-BE28-6061B74DF51C}" srcId="{EE2E3323-ECD5-4ED9-BED8-E260558196A9}" destId="{E896D752-0BB4-46D5-9E16-8CC5A1C9265A}" srcOrd="3" destOrd="0" parTransId="{84B35481-67FD-4F0B-9C1C-DEF9F9F41B40}" sibTransId="{5F08BB50-00C2-401F-95F8-2CF00A6B4378}"/>
    <dgm:cxn modelId="{9694C52D-EBB8-46D5-8003-67449FA1486B}" srcId="{EE2E3323-ECD5-4ED9-BED8-E260558196A9}" destId="{69479FD1-38F3-4EC4-92C5-9765CCEB9D4E}" srcOrd="6" destOrd="0" parTransId="{BC78C13A-9346-40C7-AF21-CAC3BC536272}" sibTransId="{45F0C403-1B3F-4DFB-9572-2F452AFCB896}"/>
    <dgm:cxn modelId="{803AD02D-8D3B-4A46-BE64-9FFDC20CFA4E}" type="presOf" srcId="{287C8D6E-80BD-4967-9910-5EE09A9D3C67}" destId="{566C7F4A-D46F-4F73-89C2-A8D3B04CF714}" srcOrd="0" destOrd="0" presId="urn:microsoft.com/office/officeart/2005/8/layout/radial3"/>
    <dgm:cxn modelId="{D6F9465B-C22C-427A-ACBE-217F12323714}" type="presOf" srcId="{C086FF35-335A-446F-A497-07A754B88C8F}" destId="{5BD05821-CC2C-4F00-B331-0EAF2C221B1D}" srcOrd="0" destOrd="0" presId="urn:microsoft.com/office/officeart/2005/8/layout/radial3"/>
    <dgm:cxn modelId="{9AB7A746-F25A-485E-8668-E13D7BCF791D}" srcId="{EE2E3323-ECD5-4ED9-BED8-E260558196A9}" destId="{34617D80-82C0-4778-8E8D-E20076356276}" srcOrd="7" destOrd="0" parTransId="{4CEE4F9F-49DE-4C13-B6FD-C1C4F74DA657}" sibTransId="{A0776A63-DC29-4841-8C44-54A973AC3DE4}"/>
    <dgm:cxn modelId="{29B79468-4033-49C6-8761-5043ECFB6BD6}" type="presOf" srcId="{69479FD1-38F3-4EC4-92C5-9765CCEB9D4E}" destId="{937B8C8F-DBD6-40CD-A30E-E748CC771E2A}" srcOrd="0" destOrd="0" presId="urn:microsoft.com/office/officeart/2005/8/layout/radial3"/>
    <dgm:cxn modelId="{A623FA50-C649-414A-BEB9-E4B2BC36E9D1}" srcId="{EE2E3323-ECD5-4ED9-BED8-E260558196A9}" destId="{BBE37829-CAC8-4F7E-B69B-81BF998E910B}" srcOrd="1" destOrd="0" parTransId="{E384F658-27C2-4232-81DA-5D31AB805668}" sibTransId="{730D6479-4531-4127-BE17-FD5EA59F1A61}"/>
    <dgm:cxn modelId="{917D3E7F-FCC6-44E7-901B-2B582DE1AD33}" type="presOf" srcId="{BBE37829-CAC8-4F7E-B69B-81BF998E910B}" destId="{DB6FFBC4-A69C-454F-BFCE-0F7813C60BEA}" srcOrd="0" destOrd="0" presId="urn:microsoft.com/office/officeart/2005/8/layout/radial3"/>
    <dgm:cxn modelId="{8AB2D086-D447-42B6-9010-163B0B812189}" srcId="{EE2E3323-ECD5-4ED9-BED8-E260558196A9}" destId="{058878B4-A264-4F49-98F0-AD38CB83224B}" srcOrd="4" destOrd="0" parTransId="{029F68DA-C292-4F79-A322-8FC285D71CC5}" sibTransId="{3D3CFB84-20C7-45C6-B248-0DC93517D74B}"/>
    <dgm:cxn modelId="{937C9593-5A03-4B87-9931-CC13D509E25D}" type="presOf" srcId="{E7AA77E1-0D3F-4BA4-A7E7-5762F2565AA3}" destId="{D3D6AAC6-DD77-4F75-B3CC-375973AE4CFC}" srcOrd="0" destOrd="0" presId="urn:microsoft.com/office/officeart/2005/8/layout/radial3"/>
    <dgm:cxn modelId="{64479A9B-CEDD-4C69-9D13-6DB93AFD5234}" type="presOf" srcId="{EE2E3323-ECD5-4ED9-BED8-E260558196A9}" destId="{D08F8EFB-1E22-4255-95FF-FBC8FB3FCCDF}" srcOrd="0" destOrd="0" presId="urn:microsoft.com/office/officeart/2005/8/layout/radial3"/>
    <dgm:cxn modelId="{544FCDC8-4298-4CF4-90D8-F77D566DC1A5}" srcId="{EE2E3323-ECD5-4ED9-BED8-E260558196A9}" destId="{E7AA77E1-0D3F-4BA4-A7E7-5762F2565AA3}" srcOrd="0" destOrd="0" parTransId="{7607917F-ACA6-49BF-8289-5BF5C2ED986C}" sibTransId="{F560B570-C638-48C3-ADBF-F8DE1005B722}"/>
    <dgm:cxn modelId="{E0E1FFDB-DA8C-40BC-A153-D3969361AE0D}" type="presOf" srcId="{058878B4-A264-4F49-98F0-AD38CB83224B}" destId="{7138113E-D66C-40FB-9BD7-CDC26B6EBC1D}" srcOrd="0" destOrd="0" presId="urn:microsoft.com/office/officeart/2005/8/layout/radial3"/>
    <dgm:cxn modelId="{2F1E6EFA-49D8-4171-9230-A35D75E9FA49}" type="presOf" srcId="{860E3FDB-CE48-4B2D-8FE8-BC6FB1551234}" destId="{BF2C4B87-EE81-4CAB-96D3-38C05192283E}" srcOrd="0" destOrd="0" presId="urn:microsoft.com/office/officeart/2005/8/layout/radial3"/>
    <dgm:cxn modelId="{CA3C85FB-516A-4120-A745-A9959316ED75}" type="presOf" srcId="{E896D752-0BB4-46D5-9E16-8CC5A1C9265A}" destId="{06F69668-2146-4EEB-9B77-1BDDFD201DDE}" srcOrd="0" destOrd="0" presId="urn:microsoft.com/office/officeart/2005/8/layout/radial3"/>
    <dgm:cxn modelId="{797FE584-85DA-4B4D-8B4F-93ADDC1F3BD7}" type="presParOf" srcId="{BF2C4B87-EE81-4CAB-96D3-38C05192283E}" destId="{D5368A1D-5542-4414-819C-655989A47C7C}" srcOrd="0" destOrd="0" presId="urn:microsoft.com/office/officeart/2005/8/layout/radial3"/>
    <dgm:cxn modelId="{6000F1B5-CB04-4F19-B658-FD254AE1D6EE}" type="presParOf" srcId="{D5368A1D-5542-4414-819C-655989A47C7C}" destId="{D08F8EFB-1E22-4255-95FF-FBC8FB3FCCDF}" srcOrd="0" destOrd="0" presId="urn:microsoft.com/office/officeart/2005/8/layout/radial3"/>
    <dgm:cxn modelId="{02AF95F4-9486-47C5-A951-C32DBE01E030}" type="presParOf" srcId="{D5368A1D-5542-4414-819C-655989A47C7C}" destId="{D3D6AAC6-DD77-4F75-B3CC-375973AE4CFC}" srcOrd="1" destOrd="0" presId="urn:microsoft.com/office/officeart/2005/8/layout/radial3"/>
    <dgm:cxn modelId="{E2CED977-B70E-41EB-A065-9498C18499C4}" type="presParOf" srcId="{D5368A1D-5542-4414-819C-655989A47C7C}" destId="{DB6FFBC4-A69C-454F-BFCE-0F7813C60BEA}" srcOrd="2" destOrd="0" presId="urn:microsoft.com/office/officeart/2005/8/layout/radial3"/>
    <dgm:cxn modelId="{1BE89AFB-032E-4C69-9076-CAC1FB8A8A16}" type="presParOf" srcId="{D5368A1D-5542-4414-819C-655989A47C7C}" destId="{566C7F4A-D46F-4F73-89C2-A8D3B04CF714}" srcOrd="3" destOrd="0" presId="urn:microsoft.com/office/officeart/2005/8/layout/radial3"/>
    <dgm:cxn modelId="{4A21240B-E6B3-4E69-A8AD-28C33B898613}" type="presParOf" srcId="{D5368A1D-5542-4414-819C-655989A47C7C}" destId="{06F69668-2146-4EEB-9B77-1BDDFD201DDE}" srcOrd="4" destOrd="0" presId="urn:microsoft.com/office/officeart/2005/8/layout/radial3"/>
    <dgm:cxn modelId="{94FEB776-2569-49CC-806A-60BFFDF97C22}" type="presParOf" srcId="{D5368A1D-5542-4414-819C-655989A47C7C}" destId="{7138113E-D66C-40FB-9BD7-CDC26B6EBC1D}" srcOrd="5" destOrd="0" presId="urn:microsoft.com/office/officeart/2005/8/layout/radial3"/>
    <dgm:cxn modelId="{F9D16577-A212-4189-AF62-EE73C492B005}" type="presParOf" srcId="{D5368A1D-5542-4414-819C-655989A47C7C}" destId="{5BD05821-CC2C-4F00-B331-0EAF2C221B1D}" srcOrd="6" destOrd="0" presId="urn:microsoft.com/office/officeart/2005/8/layout/radial3"/>
    <dgm:cxn modelId="{D7245806-833D-42B9-B5E6-4ADDA29318DD}" type="presParOf" srcId="{D5368A1D-5542-4414-819C-655989A47C7C}" destId="{937B8C8F-DBD6-40CD-A30E-E748CC771E2A}" srcOrd="7" destOrd="0" presId="urn:microsoft.com/office/officeart/2005/8/layout/radial3"/>
    <dgm:cxn modelId="{871A5A2C-C5DB-4862-9C91-AA2E3DFC13E0}" type="presParOf" srcId="{D5368A1D-5542-4414-819C-655989A47C7C}" destId="{DC9AB984-4159-4B6E-BE43-168F5D4743A7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8EFB-1E22-4255-95FF-FBC8FB3FCCDF}">
      <dsp:nvSpPr>
        <dsp:cNvPr id="0" name=""/>
        <dsp:cNvSpPr/>
      </dsp:nvSpPr>
      <dsp:spPr>
        <a:xfrm>
          <a:off x="2092603" y="1206500"/>
          <a:ext cx="3005666" cy="30056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SIO</a:t>
          </a:r>
          <a:r>
            <a:rPr lang="en-US" sz="24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2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72-77%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Аморфного до 42%</a:t>
          </a:r>
        </a:p>
      </dsp:txBody>
      <dsp:txXfrm>
        <a:off x="2532773" y="1646670"/>
        <a:ext cx="2125326" cy="2125326"/>
      </dsp:txXfrm>
    </dsp:sp>
    <dsp:sp modelId="{D3D6AAC6-DD77-4F75-B3CC-375973AE4CFC}">
      <dsp:nvSpPr>
        <dsp:cNvPr id="0" name=""/>
        <dsp:cNvSpPr/>
      </dsp:nvSpPr>
      <dsp:spPr>
        <a:xfrm>
          <a:off x="2871305" y="536"/>
          <a:ext cx="1502833" cy="1502833"/>
        </a:xfrm>
        <a:prstGeom prst="ellipse">
          <a:avLst/>
        </a:prstGeom>
        <a:solidFill>
          <a:schemeClr val="accent4">
            <a:alpha val="50000"/>
            <a:hueOff val="1225111"/>
            <a:satOff val="-5097"/>
            <a:lumOff val="12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Азот (N) – 0,87</a:t>
          </a:r>
          <a:endParaRPr lang="ru-RU" sz="1200" b="1" kern="1200" dirty="0"/>
        </a:p>
      </dsp:txBody>
      <dsp:txXfrm>
        <a:off x="3091390" y="220621"/>
        <a:ext cx="1062663" cy="1062663"/>
      </dsp:txXfrm>
    </dsp:sp>
    <dsp:sp modelId="{DB6FFBC4-A69C-454F-BFCE-0F7813C60BEA}">
      <dsp:nvSpPr>
        <dsp:cNvPr id="0" name=""/>
        <dsp:cNvSpPr/>
      </dsp:nvSpPr>
      <dsp:spPr>
        <a:xfrm>
          <a:off x="4255382" y="573839"/>
          <a:ext cx="1502833" cy="1502833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Фосфор (P2O5) – 0,58</a:t>
          </a:r>
          <a:endParaRPr lang="ru-RU" sz="1200" b="1" kern="1200" dirty="0"/>
        </a:p>
      </dsp:txBody>
      <dsp:txXfrm>
        <a:off x="4475467" y="793924"/>
        <a:ext cx="1062663" cy="1062663"/>
      </dsp:txXfrm>
    </dsp:sp>
    <dsp:sp modelId="{566C7F4A-D46F-4F73-89C2-A8D3B04CF714}">
      <dsp:nvSpPr>
        <dsp:cNvPr id="0" name=""/>
        <dsp:cNvSpPr/>
      </dsp:nvSpPr>
      <dsp:spPr>
        <a:xfrm>
          <a:off x="4828686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3675334"/>
            <a:satOff val="-15291"/>
            <a:lumOff val="3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Калий (KO2</a:t>
          </a:r>
          <a:r>
            <a:rPr lang="ru-RU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) – 1,2</a:t>
          </a:r>
          <a:endParaRPr lang="ru-RU" sz="1200" kern="1200" dirty="0"/>
        </a:p>
      </dsp:txBody>
      <dsp:txXfrm>
        <a:off x="5048771" y="2178001"/>
        <a:ext cx="1062663" cy="1062663"/>
      </dsp:txXfrm>
    </dsp:sp>
    <dsp:sp modelId="{06F69668-2146-4EEB-9B77-1BDDFD201DDE}">
      <dsp:nvSpPr>
        <dsp:cNvPr id="0" name=""/>
        <dsp:cNvSpPr/>
      </dsp:nvSpPr>
      <dsp:spPr>
        <a:xfrm>
          <a:off x="4255382" y="3341993"/>
          <a:ext cx="1502833" cy="1502833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Гуминовая кислота – 1,34% </a:t>
          </a:r>
          <a:r>
            <a:rPr lang="ru-RU" sz="1100" b="1" kern="1200" dirty="0" err="1"/>
            <a:t>Фульвовая</a:t>
          </a:r>
          <a:r>
            <a:rPr lang="ru-RU" sz="1100" b="1" kern="1200" dirty="0"/>
            <a:t> кислота – 0,64%</a:t>
          </a:r>
          <a:endParaRPr lang="ru-RU" sz="1100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4475467" y="3562078"/>
        <a:ext cx="1062663" cy="1062663"/>
      </dsp:txXfrm>
    </dsp:sp>
    <dsp:sp modelId="{7138113E-D66C-40FB-9BD7-CDC26B6EBC1D}">
      <dsp:nvSpPr>
        <dsp:cNvPr id="0" name=""/>
        <dsp:cNvSpPr/>
      </dsp:nvSpPr>
      <dsp:spPr>
        <a:xfrm>
          <a:off x="2871305" y="3915297"/>
          <a:ext cx="1502833" cy="1502833"/>
        </a:xfrm>
        <a:prstGeom prst="ellipse">
          <a:avLst/>
        </a:prstGeom>
        <a:solidFill>
          <a:schemeClr val="accent4">
            <a:alpha val="50000"/>
            <a:hueOff val="6125556"/>
            <a:satOff val="-25486"/>
            <a:lumOff val="60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Марганец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104,00;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Железо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610,22; </a:t>
          </a: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Цинк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31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,18;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Медь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6.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91;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Бор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5,15;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Селен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0,34 и др.</a:t>
          </a:r>
          <a:endParaRPr lang="ru-RU" sz="900" kern="1200" dirty="0"/>
        </a:p>
      </dsp:txBody>
      <dsp:txXfrm>
        <a:off x="3091390" y="4135382"/>
        <a:ext cx="1062663" cy="1062663"/>
      </dsp:txXfrm>
    </dsp:sp>
    <dsp:sp modelId="{5BD05821-CC2C-4F00-B331-0EAF2C221B1D}">
      <dsp:nvSpPr>
        <dsp:cNvPr id="0" name=""/>
        <dsp:cNvSpPr/>
      </dsp:nvSpPr>
      <dsp:spPr>
        <a:xfrm>
          <a:off x="1487228" y="3341993"/>
          <a:ext cx="1502833" cy="1502833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Аминокислоты: </a:t>
          </a:r>
          <a:r>
            <a:rPr lang="ru-RU" sz="1100" kern="1200" dirty="0" err="1"/>
            <a:t>серин</a:t>
          </a:r>
          <a:r>
            <a:rPr lang="ru-RU" sz="1100" kern="1200" dirty="0"/>
            <a:t>, глицин, </a:t>
          </a:r>
          <a:r>
            <a:rPr lang="ru-RU" sz="1100" kern="1200" dirty="0" err="1"/>
            <a:t>треонин</a:t>
          </a:r>
          <a:r>
            <a:rPr lang="ru-RU" sz="1100" kern="1200" dirty="0"/>
            <a:t>, лизин, </a:t>
          </a:r>
          <a:r>
            <a:rPr lang="ru-RU" sz="1100" kern="1200" dirty="0" err="1"/>
            <a:t>цистин</a:t>
          </a:r>
          <a:r>
            <a:rPr lang="ru-RU" sz="1100" kern="1200" dirty="0"/>
            <a:t>, </a:t>
          </a:r>
          <a:r>
            <a:rPr lang="ru-RU" sz="1100" kern="1200" dirty="0" err="1"/>
            <a:t>фенилаланин</a:t>
          </a:r>
          <a:r>
            <a:rPr lang="ru-RU" sz="1100" kern="1200" dirty="0"/>
            <a:t>, метионин и еще 18.</a:t>
          </a:r>
        </a:p>
      </dsp:txBody>
      <dsp:txXfrm>
        <a:off x="1707313" y="3562078"/>
        <a:ext cx="1062663" cy="1062663"/>
      </dsp:txXfrm>
    </dsp:sp>
    <dsp:sp modelId="{937B8C8F-DBD6-40CD-A30E-E748CC771E2A}">
      <dsp:nvSpPr>
        <dsp:cNvPr id="0" name=""/>
        <dsp:cNvSpPr/>
      </dsp:nvSpPr>
      <dsp:spPr>
        <a:xfrm>
          <a:off x="913925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8575779"/>
            <a:satOff val="-35680"/>
            <a:lumOff val="8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Кальций (</a:t>
          </a:r>
          <a:r>
            <a:rPr lang="en-US" sz="1200" b="1" kern="1200" dirty="0" err="1"/>
            <a:t>Ca</a:t>
          </a:r>
          <a:r>
            <a:rPr lang="en-US" sz="1200" b="1" kern="1200" dirty="0"/>
            <a:t>) – 200</a:t>
          </a:r>
        </a:p>
      </dsp:txBody>
      <dsp:txXfrm>
        <a:off x="1134010" y="2178001"/>
        <a:ext cx="1062663" cy="1062663"/>
      </dsp:txXfrm>
    </dsp:sp>
    <dsp:sp modelId="{DC9AB984-4159-4B6E-BE43-168F5D4743A7}">
      <dsp:nvSpPr>
        <dsp:cNvPr id="0" name=""/>
        <dsp:cNvSpPr/>
      </dsp:nvSpPr>
      <dsp:spPr>
        <a:xfrm>
          <a:off x="1487228" y="573839"/>
          <a:ext cx="1502833" cy="1502833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Магний (</a:t>
          </a:r>
          <a:r>
            <a:rPr lang="en-US" sz="1200" b="1" kern="1200" dirty="0"/>
            <a:t>Mg) - 160</a:t>
          </a:r>
          <a:endParaRPr lang="ru-RU" sz="1000" b="1" kern="1200" dirty="0"/>
        </a:p>
      </dsp:txBody>
      <dsp:txXfrm>
        <a:off x="1707313" y="793924"/>
        <a:ext cx="1062663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32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2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4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30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7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17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3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1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40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28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76FB-1E01-43EE-B6D9-B019BC4536D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AF15A-CF59-4F68-BDFF-3636A73E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4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76FB-1E01-43EE-B6D9-B019BC4536DD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AF15A-CF59-4F68-BDFF-3636A73E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8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2506" y="919714"/>
            <a:ext cx="6015038" cy="1956506"/>
          </a:xfrm>
        </p:spPr>
        <p:txBody>
          <a:bodyPr anchor="b"/>
          <a:lstStyle>
            <a:lvl1pPr algn="ctr">
              <a:defRPr sz="394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2506" y="2951670"/>
            <a:ext cx="6015038" cy="1356805"/>
          </a:xfrm>
        </p:spPr>
        <p:txBody>
          <a:bodyPr/>
          <a:lstStyle>
            <a:lvl1pPr marL="0" indent="0" algn="ctr">
              <a:buNone/>
              <a:defRPr sz="1579"/>
            </a:lvl1pPr>
            <a:lvl2pPr marL="300746" indent="0" algn="ctr">
              <a:buNone/>
              <a:defRPr sz="1316"/>
            </a:lvl2pPr>
            <a:lvl3pPr marL="601492" indent="0" algn="ctr">
              <a:buNone/>
              <a:defRPr sz="1184"/>
            </a:lvl3pPr>
            <a:lvl4pPr marL="902238" indent="0" algn="ctr">
              <a:buNone/>
              <a:defRPr sz="1052"/>
            </a:lvl4pPr>
            <a:lvl5pPr marL="1202985" indent="0" algn="ctr">
              <a:buNone/>
              <a:defRPr sz="1052"/>
            </a:lvl5pPr>
            <a:lvl6pPr marL="1503731" indent="0" algn="ctr">
              <a:buNone/>
              <a:defRPr sz="1052"/>
            </a:lvl6pPr>
            <a:lvl7pPr marL="1804477" indent="0" algn="ctr">
              <a:buNone/>
              <a:defRPr sz="1052"/>
            </a:lvl7pPr>
            <a:lvl8pPr marL="2105223" indent="0" algn="ctr">
              <a:buNone/>
              <a:defRPr sz="1052"/>
            </a:lvl8pPr>
            <a:lvl9pPr marL="2405969" indent="0" algn="ctr">
              <a:buNone/>
              <a:defRPr sz="105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D9EE-D65B-4362-B720-BCAEF8357B42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E5C6-027F-42DE-B9DF-06CEB5579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60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D9EE-D65B-4362-B720-BCAEF8357B42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E5C6-027F-42DE-B9DF-06CEB5579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9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emf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image" Target="../media/image66.svg"/><Relationship Id="rId21" Type="http://schemas.openxmlformats.org/officeDocument/2006/relationships/image" Target="../media/image84.jpg"/><Relationship Id="rId7" Type="http://schemas.openxmlformats.org/officeDocument/2006/relationships/image" Target="../media/image70.sv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svg"/><Relationship Id="rId20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Relationship Id="rId22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e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7" y="4240081"/>
            <a:ext cx="2661173" cy="1092861"/>
          </a:xfrm>
          <a:prstGeom prst="rect">
            <a:avLst/>
          </a:prstGeom>
        </p:spPr>
      </p:pic>
      <p:sp>
        <p:nvSpPr>
          <p:cNvPr id="2" name="AutoShape 4" descr="https://www.uralchem.ru/local/templates/main/images/logo-text.svg">
            <a:extLst>
              <a:ext uri="{FF2B5EF4-FFF2-40B4-BE49-F238E27FC236}">
                <a16:creationId xmlns:a16="http://schemas.microsoft.com/office/drawing/2014/main" id="{47E4567F-CD1C-4ED5-A6C9-0539D3C1FE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57625" y="2657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D44B1-CB1D-4948-9627-0367F9F3F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05" y="297391"/>
            <a:ext cx="2210330" cy="8251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AD19E1-57C9-4E93-8A04-B1A84B343A2B}"/>
              </a:ext>
            </a:extLst>
          </p:cNvPr>
          <p:cNvSpPr/>
          <p:nvPr/>
        </p:nvSpPr>
        <p:spPr>
          <a:xfrm>
            <a:off x="3749146" y="476250"/>
            <a:ext cx="40100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cs typeface="Aharoni" panose="02010803020104030203" pitchFamily="2" charset="-79"/>
              </a:rPr>
              <a:t>Диатомит - 21 век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cs typeface="Aharoni" panose="02010803020104030203" pitchFamily="2" charset="-79"/>
              </a:rPr>
              <a:t>Инновации и перспективы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6BFFC9-4983-4709-ABF3-43EE5E8E3C10}"/>
              </a:ext>
            </a:extLst>
          </p:cNvPr>
          <p:cNvSpPr/>
          <p:nvPr/>
        </p:nvSpPr>
        <p:spPr>
          <a:xfrm>
            <a:off x="1007533" y="2178452"/>
            <a:ext cx="6180667" cy="341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ru-RU" b="1" u="sng" dirty="0">
                <a:solidFill>
                  <a:srgbClr val="F165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Кремниевые препараты для растениеводства, животноводства и решения в вопросах экологии»</a:t>
            </a:r>
          </a:p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научно-практическая конференция изготовителей и потребителей продукции из диатомита и ему подобных аморфных кремнеземистых пород (трепел, перлит, опока, целит, кизельгур, горная мука,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спонгалит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2023г. Камышлов</a:t>
            </a:r>
          </a:p>
        </p:txBody>
      </p:sp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07A4AF12-7173-471C-B51E-97B7439A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5" y="3825573"/>
            <a:ext cx="1338710" cy="14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5" y="2843852"/>
            <a:ext cx="7608815" cy="2676104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4163721" y="-1548935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865" y="1305555"/>
            <a:ext cx="4832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Повышает урожайность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Восстанавливает почву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Повышает водоудерживающие свойства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Препятствует развитию патогенов и вредителей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Нейтрализует продукты техногенных загрязнений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7949" y="782628"/>
            <a:ext cx="296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Результативность продуктов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0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757" y="554236"/>
            <a:ext cx="5981621" cy="352966"/>
          </a:xfrm>
        </p:spPr>
        <p:txBody>
          <a:bodyPr>
            <a:normAutofit fontScale="90000"/>
          </a:bodyPr>
          <a:lstStyle/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Животноводство/Птицеводство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6959" y="1005364"/>
            <a:ext cx="6700083" cy="3612156"/>
          </a:xfrm>
        </p:spPr>
        <p:txBody>
          <a:bodyPr/>
          <a:lstStyle/>
          <a:p>
            <a:r>
              <a:rPr lang="ru-RU" sz="1800" dirty="0"/>
              <a:t>добавление в рацион </a:t>
            </a:r>
            <a:r>
              <a:rPr lang="ru-RU" sz="1800" b="1" dirty="0"/>
              <a:t>коров</a:t>
            </a:r>
            <a:r>
              <a:rPr lang="ru-RU" sz="1800" dirty="0"/>
              <a:t> 2 % </a:t>
            </a:r>
            <a:r>
              <a:rPr lang="ru-RU" sz="1800" dirty="0" err="1"/>
              <a:t>ДиГувит</a:t>
            </a:r>
            <a:r>
              <a:rPr lang="ru-RU" sz="1800" dirty="0"/>
              <a:t> обеспечивает лучшую перевариваемость питательных веществ корма, повышает молочную продуктивность на 10,9 % </a:t>
            </a:r>
          </a:p>
          <a:p>
            <a:r>
              <a:rPr lang="ru-RU" sz="1800" dirty="0"/>
              <a:t>При кормлении </a:t>
            </a:r>
            <a:r>
              <a:rPr lang="ru-RU" sz="1800" b="1" dirty="0"/>
              <a:t>поросят-отъёмышей</a:t>
            </a:r>
            <a:r>
              <a:rPr lang="ru-RU" sz="1800" dirty="0"/>
              <a:t> кормовая добавка </a:t>
            </a:r>
            <a:r>
              <a:rPr lang="ru-RU" sz="1800" dirty="0" err="1"/>
              <a:t>ДиГувит</a:t>
            </a:r>
            <a:r>
              <a:rPr lang="ru-RU" sz="1800" dirty="0"/>
              <a:t> показала отличное действие в отношении прекращения диареи, 70гр. на поросенка ежедневно даёт прирост мышечной массы 1,5кг/7дн., отстающие догнали активных поросят. После отъема от матки сразу едят корм, если есть добавка. Без неё не едят.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48" y="1005363"/>
            <a:ext cx="1679502" cy="113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4" y="3862507"/>
            <a:ext cx="7086466" cy="1510025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33" y="2427009"/>
            <a:ext cx="1653117" cy="115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3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28" y="1109307"/>
            <a:ext cx="2876422" cy="39562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688" y="804709"/>
            <a:ext cx="5251470" cy="371031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/>
              <a:t>Применение </a:t>
            </a:r>
            <a:r>
              <a:rPr lang="ru-RU" sz="6400" dirty="0" err="1"/>
              <a:t>ДиГувит</a:t>
            </a:r>
            <a:r>
              <a:rPr lang="ru-RU" sz="6400" dirty="0"/>
              <a:t> для молодняка кроликов в качестве ростостимулирующих и адсорбирующих добавок при норме 2% в составе комбикорма:</a:t>
            </a:r>
          </a:p>
          <a:p>
            <a:r>
              <a:rPr lang="ru-RU" sz="6400" dirty="0"/>
              <a:t>повышение среднесуточных приростов живой массы на 11,4%, </a:t>
            </a:r>
            <a:r>
              <a:rPr lang="ru-RU" sz="6400" dirty="0" err="1"/>
              <a:t>предубойной</a:t>
            </a:r>
            <a:r>
              <a:rPr lang="ru-RU" sz="6400" dirty="0"/>
              <a:t> и убойной массы кроликов соответственно на 8,1% и 10,5%, содержания в тушках мяса на 11,5%;</a:t>
            </a:r>
          </a:p>
          <a:p>
            <a:r>
              <a:rPr lang="ru-RU" sz="6400" dirty="0"/>
              <a:t>увеличение в мышечной ткани животных содержания сухого вещества на 9,7% и белка на 6,6%, снижение уровня мышьяка и свинца на 21,4%; а также улучшение органолептических показателей мяса и бульона;</a:t>
            </a:r>
          </a:p>
          <a:p>
            <a:r>
              <a:rPr lang="ru-RU" sz="6400" dirty="0"/>
              <a:t>улучшение обменных процессов в организме кроликов, повышение в крови содержания общего белка на 13,5%, гемоглобина и эритроцитов при понижении уровня лейкоцитов.</a:t>
            </a:r>
          </a:p>
          <a:p>
            <a:pPr marL="0" indent="0">
              <a:buNone/>
            </a:pPr>
            <a:r>
              <a:rPr lang="ru-RU" sz="6400" dirty="0"/>
              <a:t>	Выращивание кроликов на комбикормах с оптимальными дозами </a:t>
            </a:r>
            <a:r>
              <a:rPr lang="ru-RU" sz="6400" dirty="0" err="1"/>
              <a:t>ДиГувит</a:t>
            </a:r>
            <a:r>
              <a:rPr lang="ru-RU" sz="6400" dirty="0"/>
              <a:t> 2% от общей массы корма экономически выгодно и позволяет снизить затраты кормов на единицу прироста живой массы на 9,5% и получить в расчете на 1 рубль дополнительных затрат 9,6 руб. экономического эффекта.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19214" y="127078"/>
            <a:ext cx="5981621" cy="352966"/>
          </a:xfrm>
        </p:spPr>
        <p:txBody>
          <a:bodyPr>
            <a:normAutofit fontScale="90000"/>
          </a:bodyPr>
          <a:lstStyle/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Животноводство/Птицеводство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09812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00" y="564518"/>
            <a:ext cx="7602339" cy="4901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                 Использование этой подкормки в рацион птицы способствует увеличению перевариваемости питательных веществ: органического вещества – на 6,22 %; протеина – на 17,26 %; клетчатки – на 24,03 %; жира – на 15,8 %. Следует отметить, что диатомиты </a:t>
            </a:r>
          </a:p>
          <a:p>
            <a:pPr marL="0" indent="0">
              <a:buNone/>
            </a:pPr>
            <a:r>
              <a:rPr lang="ru-RU" sz="1800" dirty="0"/>
              <a:t>способствовали повышению сохранности птицы. </a:t>
            </a:r>
          </a:p>
          <a:p>
            <a:pPr marL="0" indent="0">
              <a:buNone/>
            </a:pPr>
            <a:r>
              <a:rPr lang="ru-RU" sz="1800" dirty="0"/>
              <a:t>В опытных группах этот показатель возрастал, </a:t>
            </a:r>
          </a:p>
          <a:p>
            <a:pPr marL="0" indent="0">
              <a:buNone/>
            </a:pPr>
            <a:r>
              <a:rPr lang="ru-RU" sz="1800" dirty="0"/>
              <a:t>в среднем, на 3,3–5,2 %, по сравнению с контролем.</a:t>
            </a:r>
            <a:br>
              <a:rPr lang="ru-RU" sz="1800" dirty="0"/>
            </a:br>
            <a:r>
              <a:rPr lang="ru-RU" sz="1800" dirty="0"/>
              <a:t>                 Включение </a:t>
            </a:r>
            <a:r>
              <a:rPr lang="ru-RU" sz="1800" dirty="0" err="1"/>
              <a:t>ДиГувита</a:t>
            </a:r>
            <a:r>
              <a:rPr lang="ru-RU" sz="1800" dirty="0"/>
              <a:t> в рацион кур-несушек </a:t>
            </a:r>
          </a:p>
          <a:p>
            <a:pPr marL="0" indent="0">
              <a:buNone/>
            </a:pPr>
            <a:r>
              <a:rPr lang="ru-RU" sz="1800" dirty="0"/>
              <a:t>улучшает упругую деформацию и толщину скорлупы, </a:t>
            </a:r>
          </a:p>
          <a:p>
            <a:pPr marL="0" indent="0">
              <a:buNone/>
            </a:pPr>
            <a:r>
              <a:rPr lang="ru-RU" sz="1800" dirty="0"/>
              <a:t>снижает процент боя яиц. </a:t>
            </a:r>
          </a:p>
          <a:p>
            <a:pPr marL="0" indent="0">
              <a:buNone/>
            </a:pPr>
            <a:r>
              <a:rPr lang="ru-RU" sz="1800" dirty="0"/>
              <a:t>                 Введение в рационы диатомита оказало положительное влияние на инкубационные показатели племенных яиц. Количество замерзших эмбрионов было более низким в группах, где птица получила 5-6 % добавки диатомита. По выводимости яиц и выводу цыплят опытные группы превосходили контрольную на 2,4-3,4 % и 2,3-2,8 % соответственно. 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2757" y="154229"/>
            <a:ext cx="5981621" cy="352966"/>
          </a:xfrm>
        </p:spPr>
        <p:txBody>
          <a:bodyPr>
            <a:normAutofit fontScale="90000"/>
          </a:bodyPr>
          <a:lstStyle/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Птицеводство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03" y="1496350"/>
            <a:ext cx="2351380" cy="1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41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95183-6BDF-45BC-B97B-EA0AA4FF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5A577-3E1D-4441-A39C-B9495729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86AFC4-B861-428C-8450-2DB7D16BDCC8}"/>
              </a:ext>
            </a:extLst>
          </p:cNvPr>
          <p:cNvSpPr txBox="1">
            <a:spLocks/>
          </p:cNvSpPr>
          <p:nvPr/>
        </p:nvSpPr>
        <p:spPr>
          <a:xfrm>
            <a:off x="1152564" y="135179"/>
            <a:ext cx="5981621" cy="352966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Животноводство/Собаководство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C8F9C3-EBC2-4ADA-926F-83F74AF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145"/>
            <a:ext cx="1781214" cy="1186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9DEBBC-0787-46FD-9FF7-43E7630A9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228" y="1081511"/>
            <a:ext cx="1587731" cy="1500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9652B0-DCBC-4559-A4C9-3C7027D9E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89" y="1831646"/>
            <a:ext cx="2021181" cy="1347454"/>
          </a:xfrm>
          <a:prstGeom prst="rect">
            <a:avLst/>
          </a:prstGeom>
        </p:spPr>
      </p:pic>
      <p:pic>
        <p:nvPicPr>
          <p:cNvPr id="11" name="Рисунок 10" descr="https://avatars.mds.yandex.net/i?id=df40f6c8f18aad8cfd78450ac17f654f-4884844-images-taas-consumers&amp;ref=patents&amp;n=13">
            <a:extLst>
              <a:ext uri="{FF2B5EF4-FFF2-40B4-BE49-F238E27FC236}">
                <a16:creationId xmlns:a16="http://schemas.microsoft.com/office/drawing/2014/main" id="{1784F0C1-3EF5-4064-AD80-A2C57FB46C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" y="2662084"/>
            <a:ext cx="2316729" cy="7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avatars.mds.yandex.net/i?id=c07f4a61a083570d57549ee8ac0f26db-5265612-images-taas-consumers&amp;ref=patents&amp;n=13">
            <a:extLst>
              <a:ext uri="{FF2B5EF4-FFF2-40B4-BE49-F238E27FC236}">
                <a16:creationId xmlns:a16="http://schemas.microsoft.com/office/drawing/2014/main" id="{2B6821FF-F4CB-4D3B-885F-41C5A01D50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4" y="544047"/>
            <a:ext cx="2719388" cy="202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avatars.mds.yandex.net/i?id=cfdee8e2506a1adb3ede1f10ed974481-5023483-images-taas-consumers&amp;ref=patents&amp;n=13">
            <a:extLst>
              <a:ext uri="{FF2B5EF4-FFF2-40B4-BE49-F238E27FC236}">
                <a16:creationId xmlns:a16="http://schemas.microsoft.com/office/drawing/2014/main" id="{DF8A8615-CB82-46E3-8F24-A41FEE86F0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872261"/>
            <a:ext cx="3609975" cy="172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i?id=5f273084b8ff9d106de1fc0f636943db-4755989-images-taas-consumers&amp;ref=patents&amp;n=13">
            <a:extLst>
              <a:ext uri="{FF2B5EF4-FFF2-40B4-BE49-F238E27FC236}">
                <a16:creationId xmlns:a16="http://schemas.microsoft.com/office/drawing/2014/main" id="{6E7CE074-9FFB-40E2-817A-BA965DC21F3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71" y="3715521"/>
            <a:ext cx="3488992" cy="148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427F60-93B7-4090-97C5-B03299492A4C}"/>
              </a:ext>
            </a:extLst>
          </p:cNvPr>
          <p:cNvSpPr/>
          <p:nvPr/>
        </p:nvSpPr>
        <p:spPr>
          <a:xfrm>
            <a:off x="1781214" y="421517"/>
            <a:ext cx="5086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Центр реабилитации животных» при ФГБОУ ВО Уральский ГАУ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C75C1CF-CB12-496C-A2D9-73815B64D73F}"/>
              </a:ext>
            </a:extLst>
          </p:cNvPr>
          <p:cNvSpPr/>
          <p:nvPr/>
        </p:nvSpPr>
        <p:spPr>
          <a:xfrm>
            <a:off x="2785962" y="702139"/>
            <a:ext cx="2719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Усевич</a:t>
            </a:r>
            <a:r>
              <a:rPr lang="ru-RU" sz="1600" dirty="0"/>
              <a:t> В.М., доцент кафедры инфекционной и незаразной патологии ФГБОУ ВО Уральский ГАУ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CE5CC1-C98F-4B67-8F87-C172F1856F6D}"/>
              </a:ext>
            </a:extLst>
          </p:cNvPr>
          <p:cNvSpPr/>
          <p:nvPr/>
        </p:nvSpPr>
        <p:spPr>
          <a:xfrm>
            <a:off x="54382" y="3387282"/>
            <a:ext cx="438618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результате скармливания «</a:t>
            </a:r>
            <a:r>
              <a:rPr lang="ru-RU" sz="1100" dirty="0" err="1"/>
              <a:t>Дигувита</a:t>
            </a:r>
            <a:r>
              <a:rPr lang="ru-RU" sz="1100" dirty="0"/>
              <a:t>» увеличилось количество </a:t>
            </a:r>
          </a:p>
          <a:p>
            <a:r>
              <a:rPr lang="ru-RU" dirty="0"/>
              <a:t>гемоглобина на 20,1%-12,2%;</a:t>
            </a:r>
          </a:p>
          <a:p>
            <a:r>
              <a:rPr lang="ru-RU" dirty="0"/>
              <a:t>Биохимический статус собак улучшился в два раза в % соотношении с контролем; </a:t>
            </a:r>
          </a:p>
          <a:p>
            <a:r>
              <a:rPr lang="ru-RU" dirty="0"/>
              <a:t>Минеральный статус собак изменился на 26,4%-44,8% </a:t>
            </a:r>
          </a:p>
        </p:txBody>
      </p:sp>
    </p:spTree>
    <p:extLst>
      <p:ext uri="{BB962C8B-B14F-4D97-AF65-F5344CB8AC3E}">
        <p14:creationId xmlns:p14="http://schemas.microsoft.com/office/powerpoint/2010/main" val="2202817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2C9CE-A349-4588-8E6A-C04A2383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AE40E-E465-4911-9380-230F88389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ED36156-CAC8-40E8-9ED6-E24CBDD5E6A7}"/>
              </a:ext>
            </a:extLst>
          </p:cNvPr>
          <p:cNvSpPr/>
          <p:nvPr/>
        </p:nvSpPr>
        <p:spPr>
          <a:xfrm>
            <a:off x="-2948255" y="-1563460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2AC8BA4-15B4-4DC2-9248-061ACD67165F}"/>
              </a:ext>
            </a:extLst>
          </p:cNvPr>
          <p:cNvSpPr txBox="1">
            <a:spLocks/>
          </p:cNvSpPr>
          <p:nvPr/>
        </p:nvSpPr>
        <p:spPr>
          <a:xfrm>
            <a:off x="1152564" y="135179"/>
            <a:ext cx="5981621" cy="352966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18F654-1B35-4C64-AB4F-839FC006D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3" t="15584" r="12351" b="6234"/>
          <a:stretch/>
        </p:blipFill>
        <p:spPr>
          <a:xfrm>
            <a:off x="223758" y="488145"/>
            <a:ext cx="4046577" cy="2465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92C1C7-B04C-46E9-A042-4D4B03BE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0" t="16670" r="14287" b="18179"/>
          <a:stretch/>
        </p:blipFill>
        <p:spPr>
          <a:xfrm>
            <a:off x="2195592" y="2539750"/>
            <a:ext cx="5600700" cy="2939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6EEC9-A2FE-46A0-BB41-1742FAC23E17}"/>
              </a:ext>
            </a:extLst>
          </p:cNvPr>
          <p:cNvSpPr txBox="1"/>
          <p:nvPr/>
        </p:nvSpPr>
        <p:spPr>
          <a:xfrm>
            <a:off x="4338529" y="600758"/>
            <a:ext cx="380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1. Использование кормовой минеральной добавки коровам положительно влияет на гематологический и биохимический профиль крови </a:t>
            </a:r>
            <a:r>
              <a:rPr lang="ru-RU" sz="1500" dirty="0" err="1"/>
              <a:t>лактирующих</a:t>
            </a:r>
            <a:r>
              <a:rPr lang="ru-RU" sz="1500" dirty="0"/>
              <a:t> </a:t>
            </a:r>
            <a:r>
              <a:rPr lang="ru-RU" sz="1500" dirty="0" err="1"/>
              <a:t>коров</a:t>
            </a:r>
            <a:r>
              <a:rPr lang="ru-RU" sz="1500" dirty="0"/>
              <a:t>.</a:t>
            </a:r>
          </a:p>
          <a:p>
            <a:r>
              <a:rPr lang="ru-RU" sz="1500" dirty="0"/>
              <a:t>2. Использование кормовой добавки ТСК улучшает общее состояние организма, повышает естественную резистентность организма </a:t>
            </a:r>
            <a:r>
              <a:rPr lang="ru-RU" sz="1500" dirty="0" err="1"/>
              <a:t>лактирующих</a:t>
            </a:r>
            <a:r>
              <a:rPr lang="ru-RU" sz="1500" dirty="0"/>
              <a:t> </a:t>
            </a:r>
            <a:r>
              <a:rPr lang="ru-RU" sz="1500" dirty="0" err="1"/>
              <a:t>коров</a:t>
            </a:r>
            <a:r>
              <a:rPr lang="ru-RU" sz="15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34FD9-B19D-4D18-BA74-B306FA1C9CAC}"/>
              </a:ext>
            </a:extLst>
          </p:cNvPr>
          <p:cNvSpPr txBox="1"/>
          <p:nvPr/>
        </p:nvSpPr>
        <p:spPr>
          <a:xfrm>
            <a:off x="241606" y="3034427"/>
            <a:ext cx="18886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3. Введение в рацион коровам кормовой добавки ТСК положительно влияет на молочную продуктивность у коров.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161FE-86EA-411D-8F9B-F8EA52183460}"/>
              </a:ext>
            </a:extLst>
          </p:cNvPr>
          <p:cNvSpPr txBox="1"/>
          <p:nvPr/>
        </p:nvSpPr>
        <p:spPr>
          <a:xfrm>
            <a:off x="2865645" y="3864773"/>
            <a:ext cx="463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Улучшение здоровья + 33,6% молока</a:t>
            </a:r>
          </a:p>
        </p:txBody>
      </p:sp>
    </p:spTree>
    <p:extLst>
      <p:ext uri="{BB962C8B-B14F-4D97-AF65-F5344CB8AC3E}">
        <p14:creationId xmlns:p14="http://schemas.microsoft.com/office/powerpoint/2010/main" val="4195846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2C9CE-A349-4588-8E6A-C04A2383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AE40E-E465-4911-9380-230F88389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ED36156-CAC8-40E8-9ED6-E24CBDD5E6A7}"/>
              </a:ext>
            </a:extLst>
          </p:cNvPr>
          <p:cNvSpPr/>
          <p:nvPr/>
        </p:nvSpPr>
        <p:spPr>
          <a:xfrm>
            <a:off x="-179614" y="-3199391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2AC8BA4-15B4-4DC2-9248-061ACD67165F}"/>
              </a:ext>
            </a:extLst>
          </p:cNvPr>
          <p:cNvSpPr txBox="1">
            <a:spLocks/>
          </p:cNvSpPr>
          <p:nvPr/>
        </p:nvSpPr>
        <p:spPr>
          <a:xfrm>
            <a:off x="1152564" y="135179"/>
            <a:ext cx="5981621" cy="352966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Птицеводство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161FE-86EA-411D-8F9B-F8EA52183460}"/>
              </a:ext>
            </a:extLst>
          </p:cNvPr>
          <p:cNvSpPr txBox="1"/>
          <p:nvPr/>
        </p:nvSpPr>
        <p:spPr>
          <a:xfrm>
            <a:off x="97922" y="2828623"/>
            <a:ext cx="46373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2. При использовании отечественных кормовых</a:t>
            </a:r>
          </a:p>
          <a:p>
            <a:r>
              <a:rPr lang="ru-RU" sz="1600" dirty="0"/>
              <a:t>добавок, приготовленных на основе ТСК, </a:t>
            </a:r>
            <a:r>
              <a:rPr lang="ru-RU" sz="1600" dirty="0" err="1"/>
              <a:t>повы</a:t>
            </a:r>
            <a:r>
              <a:rPr lang="ru-RU" sz="1600" dirty="0"/>
              <a:t>-</a:t>
            </a:r>
          </a:p>
          <a:p>
            <a:r>
              <a:rPr lang="ru-RU" sz="1600" dirty="0" err="1"/>
              <a:t>шают</a:t>
            </a:r>
            <a:r>
              <a:rPr lang="ru-RU" sz="1600" dirty="0"/>
              <a:t> сохранность поголовья «</a:t>
            </a:r>
            <a:r>
              <a:rPr lang="ru-RU" sz="1600" dirty="0" err="1"/>
              <a:t>Дигувит</a:t>
            </a:r>
            <a:r>
              <a:rPr lang="ru-RU" sz="1600" dirty="0"/>
              <a:t>» на 11,2 %,</a:t>
            </a:r>
          </a:p>
          <a:p>
            <a:r>
              <a:rPr lang="ru-RU" sz="1600" dirty="0"/>
              <a:t>«</a:t>
            </a:r>
            <a:r>
              <a:rPr lang="ru-RU" sz="1600" dirty="0" err="1"/>
              <a:t>Гувит</a:t>
            </a:r>
            <a:r>
              <a:rPr lang="ru-RU" sz="1600" dirty="0"/>
              <a:t>» на – 12,5 %, а «</a:t>
            </a:r>
            <a:r>
              <a:rPr lang="ru-RU" sz="1600" dirty="0" err="1"/>
              <a:t>Фитовит</a:t>
            </a:r>
            <a:r>
              <a:rPr lang="ru-RU" sz="1600" dirty="0"/>
              <a:t>» на – 9 %.</a:t>
            </a:r>
          </a:p>
          <a:p>
            <a:r>
              <a:rPr lang="ru-RU" sz="1600" dirty="0"/>
              <a:t>3. Основными причинами заболеваемости и</a:t>
            </a:r>
          </a:p>
          <a:p>
            <a:r>
              <a:rPr lang="ru-RU" sz="1600" dirty="0"/>
              <a:t>падежа бройлеров являются нарушения обменных</a:t>
            </a:r>
          </a:p>
          <a:p>
            <a:r>
              <a:rPr lang="ru-RU" sz="1600" dirty="0"/>
              <a:t>процессов в организме, нарушения параметров микроклимата и качество кормов.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806C03-121C-4037-9E86-4B96A9B2A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4" t="23729" r="21615" b="21617"/>
          <a:stretch/>
        </p:blipFill>
        <p:spPr>
          <a:xfrm>
            <a:off x="0" y="488145"/>
            <a:ext cx="4653662" cy="20546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241CED-DE52-4A02-A487-8672EEF31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0" t="14499" r="41059" b="6233"/>
          <a:stretch/>
        </p:blipFill>
        <p:spPr>
          <a:xfrm>
            <a:off x="4493097" y="2043793"/>
            <a:ext cx="3453493" cy="357595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B0B7E4-0454-43C6-8709-41C9BFFCE065}"/>
              </a:ext>
            </a:extLst>
          </p:cNvPr>
          <p:cNvSpPr/>
          <p:nvPr/>
        </p:nvSpPr>
        <p:spPr>
          <a:xfrm>
            <a:off x="4653663" y="471060"/>
            <a:ext cx="3366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Calibri Light" panose="020F0302020204030204" pitchFamily="34" charset="0"/>
              </a:rPr>
              <a:t>1. Кормовые добавки на основе ТСК «</a:t>
            </a:r>
            <a:r>
              <a:rPr lang="ru-RU" sz="1400" dirty="0" err="1">
                <a:cs typeface="Calibri Light" panose="020F0302020204030204" pitchFamily="34" charset="0"/>
              </a:rPr>
              <a:t>Дигувит</a:t>
            </a:r>
            <a:r>
              <a:rPr lang="ru-RU" sz="1400" dirty="0">
                <a:cs typeface="Calibri Light" panose="020F0302020204030204" pitchFamily="34" charset="0"/>
              </a:rPr>
              <a:t>»,«</a:t>
            </a:r>
            <a:r>
              <a:rPr lang="ru-RU" sz="1400" dirty="0" err="1">
                <a:cs typeface="Calibri Light" panose="020F0302020204030204" pitchFamily="34" charset="0"/>
              </a:rPr>
              <a:t>Гувит</a:t>
            </a:r>
            <a:r>
              <a:rPr lang="ru-RU" sz="1400" dirty="0">
                <a:cs typeface="Calibri Light" panose="020F0302020204030204" pitchFamily="34" charset="0"/>
              </a:rPr>
              <a:t>» и «</a:t>
            </a:r>
            <a:r>
              <a:rPr lang="ru-RU" sz="1400" dirty="0" err="1">
                <a:cs typeface="Calibri Light" panose="020F0302020204030204" pitchFamily="34" charset="0"/>
              </a:rPr>
              <a:t>Фитовит</a:t>
            </a:r>
            <a:r>
              <a:rPr lang="ru-RU" sz="1400" dirty="0">
                <a:cs typeface="Calibri Light" panose="020F0302020204030204" pitchFamily="34" charset="0"/>
              </a:rPr>
              <a:t>» оказывают выраженный профилактический эффект при технологическом и других видах стресса, сопровождающихся развитием вторичных иммунодефицитных состояний у бройлеров.</a:t>
            </a:r>
          </a:p>
        </p:txBody>
      </p:sp>
    </p:spTree>
    <p:extLst>
      <p:ext uri="{BB962C8B-B14F-4D97-AF65-F5344CB8AC3E}">
        <p14:creationId xmlns:p14="http://schemas.microsoft.com/office/powerpoint/2010/main" val="1723004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9E7A2F9C-84AC-45B5-A19B-88FF24DD1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B0AD0662-DD18-4BE0-99D6-56889330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3130521-53BE-480F-9258-7EAEB84BD60F}"/>
              </a:ext>
            </a:extLst>
          </p:cNvPr>
          <p:cNvSpPr/>
          <p:nvPr/>
        </p:nvSpPr>
        <p:spPr>
          <a:xfrm>
            <a:off x="-3504621" y="-1379764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F4BFE12-361C-4556-9A9D-265C9BDA7CC9}"/>
              </a:ext>
            </a:extLst>
          </p:cNvPr>
          <p:cNvSpPr txBox="1">
            <a:spLocks/>
          </p:cNvSpPr>
          <p:nvPr/>
        </p:nvSpPr>
        <p:spPr>
          <a:xfrm>
            <a:off x="1870201" y="72586"/>
            <a:ext cx="3877456" cy="352966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Птицеводство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6BB463-B26D-41E4-8994-8D8CE1EFB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" t="26442" r="6346" b="34648"/>
          <a:stretch/>
        </p:blipFill>
        <p:spPr>
          <a:xfrm>
            <a:off x="179904" y="522514"/>
            <a:ext cx="7258050" cy="17553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5C26B7-C121-4911-987B-6A8DB7BAB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" t="14499" r="5226" b="16007"/>
          <a:stretch/>
        </p:blipFill>
        <p:spPr>
          <a:xfrm>
            <a:off x="4120634" y="3490969"/>
            <a:ext cx="3894365" cy="164520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FA03139-E985-4079-87C0-6F18DFF14EBF}"/>
              </a:ext>
            </a:extLst>
          </p:cNvPr>
          <p:cNvSpPr/>
          <p:nvPr/>
        </p:nvSpPr>
        <p:spPr>
          <a:xfrm>
            <a:off x="179904" y="2407349"/>
            <a:ext cx="7729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4. Эффективность откорма при использовании кормовых добавок проявилась в увеличении живой массы от «</a:t>
            </a:r>
            <a:r>
              <a:rPr lang="ru-RU" sz="1400" dirty="0" err="1"/>
              <a:t>Дигувита</a:t>
            </a:r>
            <a:r>
              <a:rPr lang="ru-RU" sz="1400" dirty="0"/>
              <a:t>» на 354 г, «</a:t>
            </a:r>
            <a:r>
              <a:rPr lang="ru-RU" sz="1400" dirty="0" err="1"/>
              <a:t>Гувита</a:t>
            </a:r>
            <a:r>
              <a:rPr lang="ru-RU" sz="1400" dirty="0"/>
              <a:t>» – на 390 г, «</a:t>
            </a:r>
            <a:r>
              <a:rPr lang="ru-RU" sz="1400" dirty="0" err="1"/>
              <a:t>Фитовита</a:t>
            </a:r>
            <a:r>
              <a:rPr lang="ru-RU" sz="1400" dirty="0"/>
              <a:t>» – на 329 г.</a:t>
            </a:r>
          </a:p>
          <a:p>
            <a:r>
              <a:rPr lang="ru-RU" sz="1400" dirty="0"/>
              <a:t>5. Экономическая эффективность на 1 рубль затрат в ценах 2020 г. при использовании «</a:t>
            </a:r>
            <a:r>
              <a:rPr lang="ru-RU" sz="1400" dirty="0" err="1"/>
              <a:t>Дигувита</a:t>
            </a:r>
            <a:r>
              <a:rPr lang="ru-RU" sz="1400" dirty="0"/>
              <a:t>» составила 10,11 рубля, «</a:t>
            </a:r>
            <a:r>
              <a:rPr lang="ru-RU" sz="1400" dirty="0" err="1"/>
              <a:t>Гувита</a:t>
            </a:r>
            <a:r>
              <a:rPr lang="ru-RU" sz="1400" dirty="0"/>
              <a:t>» – 26,51 рубля, «</a:t>
            </a:r>
            <a:r>
              <a:rPr lang="ru-RU" sz="1400" dirty="0" err="1"/>
              <a:t>Фитовита</a:t>
            </a:r>
            <a:r>
              <a:rPr lang="ru-RU" sz="1400" dirty="0"/>
              <a:t>» – 10,62 рубля.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4ED0A7-A07F-45A0-9775-12203CA1253F}"/>
              </a:ext>
            </a:extLst>
          </p:cNvPr>
          <p:cNvSpPr/>
          <p:nvPr/>
        </p:nvSpPr>
        <p:spPr>
          <a:xfrm>
            <a:off x="340231" y="3222669"/>
            <a:ext cx="4010025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/>
              <a:t>Полученные результаты показали, что кормовые</a:t>
            </a:r>
          </a:p>
          <a:p>
            <a:r>
              <a:rPr lang="ru-RU" sz="1100" dirty="0"/>
              <a:t>добавки, произведенные в Свердловской области</a:t>
            </a:r>
          </a:p>
          <a:p>
            <a:r>
              <a:rPr lang="ru-RU" sz="1100" dirty="0"/>
              <a:t>(«</a:t>
            </a:r>
            <a:r>
              <a:rPr lang="ru-RU" sz="1100" dirty="0" err="1"/>
              <a:t>Дигувит</a:t>
            </a:r>
            <a:r>
              <a:rPr lang="ru-RU" sz="1100" dirty="0"/>
              <a:t>», «</a:t>
            </a:r>
            <a:r>
              <a:rPr lang="ru-RU" sz="1100" dirty="0" err="1"/>
              <a:t>Гувит</a:t>
            </a:r>
            <a:r>
              <a:rPr lang="ru-RU" sz="1100" dirty="0"/>
              <a:t>», «</a:t>
            </a:r>
            <a:r>
              <a:rPr lang="ru-RU" sz="1100" dirty="0" err="1"/>
              <a:t>Фитовит</a:t>
            </a:r>
            <a:r>
              <a:rPr lang="ru-RU" sz="1100" dirty="0"/>
              <a:t>»), – это продукты, которые обладают высокой биологической активностью, безопасны для птицы и человека. Отмеченная высокая экономическая эффективность их применения устраняет финансовые ограничения постоянного применения метаболических и иммунных корректоров, что имеет особое значение в тех-</a:t>
            </a:r>
          </a:p>
          <a:p>
            <a:r>
              <a:rPr lang="ru-RU" sz="1100" dirty="0" err="1"/>
              <a:t>нологиях</a:t>
            </a:r>
            <a:r>
              <a:rPr lang="ru-RU" sz="1100" dirty="0"/>
              <a:t> органического птицеводства, в регионах</a:t>
            </a:r>
          </a:p>
          <a:p>
            <a:r>
              <a:rPr lang="ru-RU" sz="1100" dirty="0"/>
              <a:t>со сравнительно высоким уровнем экологических</a:t>
            </a:r>
          </a:p>
          <a:p>
            <a:r>
              <a:rPr lang="ru-RU" sz="1100" dirty="0"/>
              <a:t>рисков. Таким образом, для кормовых добавок, произведенных в Свердловской области, имеются все основания быть востребованными птицеводческими хозяйствами России и других стран.</a:t>
            </a:r>
          </a:p>
        </p:txBody>
      </p:sp>
    </p:spTree>
    <p:extLst>
      <p:ext uri="{BB962C8B-B14F-4D97-AF65-F5344CB8AC3E}">
        <p14:creationId xmlns:p14="http://schemas.microsoft.com/office/powerpoint/2010/main" val="275405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id="{B0C031D5-22F1-45BB-AD4B-E83FF0D76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925" y="393434"/>
            <a:ext cx="4561327" cy="5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79" b="1" dirty="0"/>
              <a:t>География поставок продукции </a:t>
            </a:r>
            <a:r>
              <a:rPr lang="ru-RU" altLang="ru-RU" sz="1579" b="1" dirty="0" err="1"/>
              <a:t>ГидроИнТех</a:t>
            </a:r>
            <a:endParaRPr lang="ru-RU" altLang="ja-JP" sz="1579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79" b="1" dirty="0"/>
              <a:t>для сельского хозяйства </a:t>
            </a:r>
          </a:p>
        </p:txBody>
      </p:sp>
      <p:pic>
        <p:nvPicPr>
          <p:cNvPr id="38915" name="Рисунок 2">
            <a:extLst>
              <a:ext uri="{FF2B5EF4-FFF2-40B4-BE49-F238E27FC236}">
                <a16:creationId xmlns:a16="http://schemas.microsoft.com/office/drawing/2014/main" id="{29DC3A92-444F-4287-A481-9E184E91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6" y="1359374"/>
            <a:ext cx="4026733" cy="20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3">
            <a:extLst>
              <a:ext uri="{FF2B5EF4-FFF2-40B4-BE49-F238E27FC236}">
                <a16:creationId xmlns:a16="http://schemas.microsoft.com/office/drawing/2014/main" id="{9F19DC0A-029A-4EA0-A329-0A11000B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86" y="2405740"/>
            <a:ext cx="3878446" cy="234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67EE8-17CA-42F7-8212-8BDBE2366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6" y="4604355"/>
            <a:ext cx="1875386" cy="770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5C9B4-FDDF-488A-A52C-CF364FE49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3" y="177800"/>
            <a:ext cx="3381796" cy="4651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89DB0-CAAB-4A29-8A13-77D21864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62" y="177800"/>
            <a:ext cx="3494967" cy="4806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CB0CE-D8BA-4C1F-A520-9D8EFEC7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77" y="2809875"/>
            <a:ext cx="2278571" cy="25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0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4246107" y="-1112691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7336" y="953281"/>
            <a:ext cx="3887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  <a:cs typeface="Arial" panose="020B0604020202020204" pitchFamily="34" charset="0"/>
              </a:rPr>
              <a:t>НПК «Гидравлические инновационные технологии» 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производит продукты на основе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торфо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-сапропелевого концентрата, полученного из низинного торфа и сапропеля с помощью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гидроударной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структуризации. Нет химического выщелачивания, продукция экологична.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41116" y="1151261"/>
            <a:ext cx="2881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  <a:cs typeface="Arial" panose="020B0604020202020204" pitchFamily="34" charset="0"/>
              </a:rPr>
              <a:t>Основные продукты: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Концентраты для восстановления почвы и питания растений (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Минеральные универсальные удобрения </a:t>
            </a:r>
            <a:b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ДиаГум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" name="Рисунок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7" y="3577293"/>
            <a:ext cx="1709738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51" y="3736584"/>
            <a:ext cx="22955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2496806-8E86-426A-899A-CF9568B4E220}"/>
              </a:ext>
            </a:extLst>
          </p:cNvPr>
          <p:cNvCxnSpPr>
            <a:cxnSpLocks/>
          </p:cNvCxnSpPr>
          <p:nvPr/>
        </p:nvCxnSpPr>
        <p:spPr>
          <a:xfrm flipH="1">
            <a:off x="612729" y="701201"/>
            <a:ext cx="6984018" cy="1193"/>
          </a:xfrm>
          <a:prstGeom prst="line">
            <a:avLst/>
          </a:prstGeom>
          <a:ln w="19050">
            <a:solidFill>
              <a:srgbClr val="318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1685" y="719426"/>
            <a:ext cx="7938365" cy="33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chemeClr val="tx1"/>
                </a:solidFill>
                <a:latin typeface="+mj-lt"/>
              </a:rPr>
              <a:t>Природоподобная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 технология ликвидации экологических последствий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нефтеразливов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3C87BE-2B2C-4209-B094-39E546FB6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0" y="184945"/>
            <a:ext cx="1143668" cy="3434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BD9FD7-D04A-4160-90BA-F554043D4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51" y="204961"/>
            <a:ext cx="1363486" cy="4149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9A01FF-6907-49DE-A834-5FED84002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52" y="202685"/>
            <a:ext cx="869900" cy="3990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D3B7EF-F59B-4973-B328-9916DEE59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26" y="194111"/>
            <a:ext cx="1127264" cy="338534"/>
          </a:xfrm>
          <a:prstGeom prst="rect">
            <a:avLst/>
          </a:prstGeom>
        </p:spPr>
      </p:pic>
      <p:pic>
        <p:nvPicPr>
          <p:cNvPr id="8194" name="Picture 2" descr="https://cdn-icons-png.flaticon.com/512/5670/567027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91" y="4174221"/>
            <a:ext cx="726103" cy="7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8B8D47-D912-4BBA-AFA8-DFE723DE9D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83" y="157013"/>
            <a:ext cx="1127264" cy="462933"/>
          </a:xfrm>
          <a:prstGeom prst="rect">
            <a:avLst/>
          </a:prstGeom>
        </p:spPr>
      </p:pic>
      <p:sp>
        <p:nvSpPr>
          <p:cNvPr id="15" name="Скругленный прямоугольник 11">
            <a:extLst>
              <a:ext uri="{FF2B5EF4-FFF2-40B4-BE49-F238E27FC236}">
                <a16:creationId xmlns:a16="http://schemas.microsoft.com/office/drawing/2014/main" id="{B262ED62-F4E3-4E5A-B751-B56C5993E304}"/>
              </a:ext>
            </a:extLst>
          </p:cNvPr>
          <p:cNvSpPr/>
          <p:nvPr/>
        </p:nvSpPr>
        <p:spPr>
          <a:xfrm>
            <a:off x="81685" y="1145904"/>
            <a:ext cx="4756705" cy="10491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err="1">
                <a:ea typeface="Arial"/>
                <a:cs typeface="Arial"/>
              </a:rPr>
              <a:t>Гумино</a:t>
            </a:r>
            <a:r>
              <a:rPr lang="ru-RU" sz="1500" dirty="0">
                <a:ea typeface="Arial"/>
                <a:cs typeface="Arial"/>
              </a:rPr>
              <a:t>-Минеральный комплекс «</a:t>
            </a:r>
            <a:r>
              <a:rPr lang="ru-RU" sz="1500" dirty="0" err="1">
                <a:ea typeface="Arial"/>
                <a:cs typeface="Arial"/>
              </a:rPr>
              <a:t>Био</a:t>
            </a:r>
            <a:r>
              <a:rPr lang="ru-RU" sz="1500" dirty="0">
                <a:ea typeface="Arial"/>
                <a:cs typeface="Arial"/>
              </a:rPr>
              <a:t>-ГМК» применяется в  области промышленной экологии, животноводства, птицеводства, озеленения городских, урбанизированных территорий растениеводства</a:t>
            </a:r>
          </a:p>
        </p:txBody>
      </p:sp>
      <p:pic>
        <p:nvPicPr>
          <p:cNvPr id="16" name="Picture 412">
            <a:extLst>
              <a:ext uri="{FF2B5EF4-FFF2-40B4-BE49-F238E27FC236}">
                <a16:creationId xmlns:a16="http://schemas.microsoft.com/office/drawing/2014/main" id="{C35FE965-9D76-4413-90CF-9E23B119881F}"/>
              </a:ext>
            </a:extLst>
          </p:cNvPr>
          <p:cNvPicPr/>
          <p:nvPr/>
        </p:nvPicPr>
        <p:blipFill>
          <a:blip r:embed="rId8"/>
          <a:srcRect l="17585" t="17346" r="31392" b="29729"/>
          <a:stretch/>
        </p:blipFill>
        <p:spPr>
          <a:xfrm>
            <a:off x="5624610" y="1199007"/>
            <a:ext cx="1609085" cy="949148"/>
          </a:xfrm>
          <a:prstGeom prst="rect">
            <a:avLst/>
          </a:prstGeom>
          <a:ln>
            <a:noFill/>
          </a:ln>
        </p:spPr>
      </p:pic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id="{0E30EB60-411B-4B00-AAA2-5C799591E64B}"/>
              </a:ext>
            </a:extLst>
          </p:cNvPr>
          <p:cNvSpPr/>
          <p:nvPr/>
        </p:nvSpPr>
        <p:spPr>
          <a:xfrm>
            <a:off x="2792186" y="2285212"/>
            <a:ext cx="5167612" cy="11083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err="1">
                <a:ea typeface="Arial"/>
                <a:cs typeface="Arial"/>
              </a:rPr>
              <a:t>Гумино</a:t>
            </a:r>
            <a:r>
              <a:rPr lang="ru-RU" sz="1500" dirty="0">
                <a:ea typeface="Arial"/>
                <a:cs typeface="Arial"/>
              </a:rPr>
              <a:t>-минеральный комплекс «</a:t>
            </a:r>
            <a:r>
              <a:rPr lang="ru-RU" sz="1500" dirty="0" err="1">
                <a:ea typeface="Arial"/>
                <a:cs typeface="Arial"/>
              </a:rPr>
              <a:t>Био</a:t>
            </a:r>
            <a:r>
              <a:rPr lang="ru-RU" sz="1500" dirty="0">
                <a:ea typeface="Arial"/>
                <a:cs typeface="Arial"/>
              </a:rPr>
              <a:t>-ГМК» производится путем глубокой переработки низинного торфа по технологии </a:t>
            </a:r>
            <a:r>
              <a:rPr lang="ru-RU" sz="1500" dirty="0" err="1">
                <a:ea typeface="Arial"/>
                <a:cs typeface="Arial"/>
              </a:rPr>
              <a:t>ГидроИнТех</a:t>
            </a:r>
            <a:r>
              <a:rPr lang="ru-RU" sz="1500" dirty="0">
                <a:ea typeface="Arial"/>
                <a:cs typeface="Arial"/>
              </a:rPr>
              <a:t>, с добавлением минералов из групп алюмосиликатов, а также цеолитов и кремнеземов и микробиологических препаратов (</a:t>
            </a:r>
            <a:r>
              <a:rPr lang="ru-RU" sz="1500" dirty="0" err="1">
                <a:ea typeface="Arial"/>
                <a:cs typeface="Arial"/>
              </a:rPr>
              <a:t>нефтедеструкторов</a:t>
            </a:r>
            <a:r>
              <a:rPr lang="ru-RU" sz="1500" dirty="0">
                <a:ea typeface="Arial"/>
                <a:cs typeface="Arial"/>
              </a:rPr>
              <a:t>).</a:t>
            </a:r>
          </a:p>
        </p:txBody>
      </p:sp>
      <p:sp>
        <p:nvSpPr>
          <p:cNvPr id="18" name="Shape 406">
            <a:extLst>
              <a:ext uri="{FF2B5EF4-FFF2-40B4-BE49-F238E27FC236}">
                <a16:creationId xmlns:a16="http://schemas.microsoft.com/office/drawing/2014/main" id="{1BBE6E68-0A52-4468-A65B-A61481A71EF4}"/>
              </a:ext>
            </a:extLst>
          </p:cNvPr>
          <p:cNvSpPr/>
          <p:nvPr/>
        </p:nvSpPr>
        <p:spPr>
          <a:xfrm>
            <a:off x="81685" y="3497018"/>
            <a:ext cx="6214657" cy="2014138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ea typeface="Arial"/>
                <a:cs typeface="Arial"/>
              </a:rPr>
              <a:t>Использование «</a:t>
            </a:r>
            <a:r>
              <a:rPr lang="ru-RU" sz="1400" dirty="0" err="1">
                <a:solidFill>
                  <a:schemeClr val="tx1"/>
                </a:solidFill>
                <a:ea typeface="Arial"/>
                <a:cs typeface="Arial"/>
              </a:rPr>
              <a:t>Био</a:t>
            </a:r>
            <a:r>
              <a:rPr lang="ru-RU" sz="1400" dirty="0">
                <a:solidFill>
                  <a:schemeClr val="tx1"/>
                </a:solidFill>
                <a:ea typeface="Arial"/>
                <a:cs typeface="Arial"/>
              </a:rPr>
              <a:t>-ГМК» оказывает эффективное воздействие для: стабилизации подвижных форм тяжелых металлов; рекультивации нарушенных, засоленных и </a:t>
            </a:r>
            <a:r>
              <a:rPr lang="ru-RU" sz="1400" dirty="0" err="1">
                <a:solidFill>
                  <a:schemeClr val="tx1"/>
                </a:solidFill>
                <a:ea typeface="Arial"/>
                <a:cs typeface="Arial"/>
              </a:rPr>
              <a:t>нефтезагрязненных</a:t>
            </a:r>
            <a:r>
              <a:rPr lang="ru-RU" sz="1400" dirty="0">
                <a:solidFill>
                  <a:schemeClr val="tx1"/>
                </a:solidFill>
                <a:ea typeface="Arial"/>
                <a:cs typeface="Arial"/>
              </a:rPr>
              <a:t> земель; обезвреживания и нейтрализации отработанных буровых растворов и нефтяных шламов; обезвреживания и утилизации отходов жизнедеятельности животноводческих и птицеводческих хозяйств; рекультивации полигонов твердых бытовых и промышленных отходов; ускорения роста и повышения устойчивости к воздействию окружающей среды зеленых насаждений</a:t>
            </a:r>
          </a:p>
        </p:txBody>
      </p:sp>
      <p:pic>
        <p:nvPicPr>
          <p:cNvPr id="19" name="Picture 410">
            <a:extLst>
              <a:ext uri="{FF2B5EF4-FFF2-40B4-BE49-F238E27FC236}">
                <a16:creationId xmlns:a16="http://schemas.microsoft.com/office/drawing/2014/main" id="{FF5AF5FE-A809-4B51-A5A1-01133F0392B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82152" y="2307186"/>
            <a:ext cx="2253652" cy="10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29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658" y="14662"/>
            <a:ext cx="6917293" cy="542011"/>
          </a:xfrm>
        </p:spPr>
        <p:txBody>
          <a:bodyPr/>
          <a:lstStyle/>
          <a:p>
            <a:pPr algn="ctr"/>
            <a:r>
              <a:rPr lang="ru-RU" sz="2400" dirty="0"/>
              <a:t>Используемые Технологические карты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27C403-48C5-462D-9E7C-8756CA03248E}"/>
              </a:ext>
            </a:extLst>
          </p:cNvPr>
          <p:cNvSpPr txBox="1"/>
          <p:nvPr/>
        </p:nvSpPr>
        <p:spPr>
          <a:xfrm>
            <a:off x="2176884" y="670935"/>
            <a:ext cx="552351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89" u="sng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В зависимости от поставленных задач гумино-минеральный комплекс «Био-ГМК» может использоваться по следующим технологическим направлениям: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39932-AB65-4C45-8412-D4BC9523A93B}"/>
              </a:ext>
            </a:extLst>
          </p:cNvPr>
          <p:cNvSpPr txBox="1"/>
          <p:nvPr/>
        </p:nvSpPr>
        <p:spPr>
          <a:xfrm>
            <a:off x="1867837" y="856665"/>
            <a:ext cx="6141609" cy="457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1. Подготовка временной площадки для обезвреживания отходов, 200 м2.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2. Очистка засоленных и нефтезагрязненных земель.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3. Обезвреживание объекта накопления нефтесодержащих отходов биологическим методом </a:t>
            </a:r>
            <a:r>
              <a:rPr lang="ru-RU" sz="900" dirty="0" err="1">
                <a:cs typeface="Times New Roman" panose="02020603050405020304" pitchFamily="18" charset="0"/>
              </a:rPr>
              <a:t>in-situ</a:t>
            </a:r>
            <a:r>
              <a:rPr lang="ru-RU" sz="900" dirty="0">
                <a:cs typeface="Times New Roman" panose="02020603050405020304" pitchFamily="18" charset="0"/>
              </a:rPr>
              <a:t> и рекультивация территории.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4. Обезвреживание объекта накопления нефтесодержащих отходов биологическим методом </a:t>
            </a:r>
            <a:r>
              <a:rPr lang="ru-RU" sz="900" dirty="0" err="1">
                <a:cs typeface="Times New Roman" panose="02020603050405020304" pitchFamily="18" charset="0"/>
              </a:rPr>
              <a:t>ex-situ</a:t>
            </a:r>
            <a:r>
              <a:rPr lang="ru-RU" sz="900" dirty="0">
                <a:cs typeface="Times New Roman" panose="02020603050405020304" pitchFamily="18" charset="0"/>
              </a:rPr>
              <a:t> и рекультивация территории.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5. Обезвреживание отходов бурения на площадке накопления с последующей ее рекультивацией.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6. Обезвреживание отходов бурения из-под шнека при </a:t>
            </a:r>
            <a:r>
              <a:rPr lang="ru-RU" sz="900" dirty="0" err="1">
                <a:cs typeface="Times New Roman" panose="02020603050405020304" pitchFamily="18" charset="0"/>
              </a:rPr>
              <a:t>безамбарном</a:t>
            </a:r>
            <a:r>
              <a:rPr lang="ru-RU" sz="900" dirty="0">
                <a:cs typeface="Times New Roman" panose="02020603050405020304" pitchFamily="18" charset="0"/>
              </a:rPr>
              <a:t> бурении.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7. Рекультивация места проведения демонтажа нефтяного трубопровода.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8. Обезвреживание </a:t>
            </a:r>
            <a:r>
              <a:rPr lang="ru-RU" sz="900" dirty="0" err="1">
                <a:cs typeface="Times New Roman" panose="02020603050405020304" pitchFamily="18" charset="0"/>
              </a:rPr>
              <a:t>кека</a:t>
            </a:r>
            <a:r>
              <a:rPr lang="ru-RU" sz="900" dirty="0">
                <a:cs typeface="Times New Roman" panose="02020603050405020304" pitchFamily="18" charset="0"/>
              </a:rPr>
              <a:t> после центробежного разделения жидких неоднородных систем декантации.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9. Обезвреживание и утилизация НСО при реализации биореакторной технологии.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№10. Утилизации отходов методом </a:t>
            </a:r>
            <a:r>
              <a:rPr lang="ru-RU" sz="900" dirty="0" err="1">
                <a:cs typeface="Times New Roman" panose="02020603050405020304" pitchFamily="18" charset="0"/>
              </a:rPr>
              <a:t>in-situ</a:t>
            </a:r>
            <a:r>
              <a:rPr lang="ru-RU" sz="900" dirty="0">
                <a:cs typeface="Times New Roman" panose="02020603050405020304" pitchFamily="18" charset="0"/>
              </a:rPr>
              <a:t> и рекультивация территории.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11. Обезвреживание отходов ферм и птицефабрик. </a:t>
            </a:r>
          </a:p>
          <a:p>
            <a:pPr>
              <a:lnSpc>
                <a:spcPct val="130000"/>
              </a:lnSpc>
            </a:pPr>
            <a:r>
              <a:rPr lang="ru-RU" sz="900" b="1" dirty="0">
                <a:cs typeface="Times New Roman" panose="02020603050405020304" pitchFamily="18" charset="0"/>
              </a:rPr>
              <a:t>Технологическая карта № 12. Получение Питательного грунта. </a:t>
            </a:r>
          </a:p>
          <a:p>
            <a:pPr>
              <a:lnSpc>
                <a:spcPct val="130000"/>
              </a:lnSpc>
            </a:pPr>
            <a:r>
              <a:rPr lang="ru-RU" sz="900" b="1" dirty="0">
                <a:cs typeface="Times New Roman" panose="02020603050405020304" pitchFamily="18" charset="0"/>
              </a:rPr>
              <a:t>Технологическая карта № 13. Предпосевная обработка семян для озеленения городских территорий и проведения фиторемедиации.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14. </a:t>
            </a:r>
            <a:r>
              <a:rPr lang="ru-RU" sz="900" dirty="0" err="1">
                <a:cs typeface="Times New Roman" panose="02020603050405020304" pitchFamily="18" charset="0"/>
              </a:rPr>
              <a:t>Предпосадочная</a:t>
            </a:r>
            <a:r>
              <a:rPr lang="ru-RU" sz="900" dirty="0">
                <a:cs typeface="Times New Roman" panose="02020603050405020304" pitchFamily="18" charset="0"/>
              </a:rPr>
              <a:t> обработка саженцев для озеленения городских территорий и проведения фиторемедиации.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15. Обработка растений для озеленения городских территорий «по листу». </a:t>
            </a:r>
          </a:p>
          <a:p>
            <a:pPr>
              <a:lnSpc>
                <a:spcPct val="130000"/>
              </a:lnSpc>
            </a:pPr>
            <a:r>
              <a:rPr lang="ru-RU" sz="900" b="1" dirty="0">
                <a:cs typeface="Times New Roman" panose="02020603050405020304" pitchFamily="18" charset="0"/>
              </a:rPr>
              <a:t>Технологическая карта № 16. Приготовление смеси для </a:t>
            </a:r>
            <a:r>
              <a:rPr lang="ru-RU" sz="900" b="1" dirty="0" err="1">
                <a:cs typeface="Times New Roman" panose="02020603050405020304" pitchFamily="18" charset="0"/>
              </a:rPr>
              <a:t>гидропосева</a:t>
            </a:r>
            <a:r>
              <a:rPr lang="ru-RU" sz="900" b="1" dirty="0">
                <a:cs typeface="Times New Roman" panose="02020603050405020304" pitchFamily="18" charset="0"/>
              </a:rPr>
              <a:t> территории площадью 100 м2.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17. Устранение запаха на полигонах и местах накопления осадка отстойников. </a:t>
            </a:r>
          </a:p>
          <a:p>
            <a:pPr>
              <a:lnSpc>
                <a:spcPct val="130000"/>
              </a:lnSpc>
            </a:pPr>
            <a:r>
              <a:rPr lang="ru-RU" sz="900" dirty="0">
                <a:cs typeface="Times New Roman" panose="02020603050405020304" pitchFamily="18" charset="0"/>
              </a:rPr>
              <a:t>Технологическая карта № 18. Подавление пыли при производстве работ. </a:t>
            </a:r>
          </a:p>
          <a:p>
            <a:pPr>
              <a:lnSpc>
                <a:spcPct val="130000"/>
              </a:lnSpc>
            </a:pPr>
            <a:r>
              <a:rPr lang="ru-RU" sz="900" b="1" dirty="0">
                <a:cs typeface="Times New Roman" panose="02020603050405020304" pitchFamily="18" charset="0"/>
              </a:rPr>
              <a:t>Технологическая карта № 19. Создание грунтовых смесей.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3E0A76-6E7D-4FF6-AA43-2FF41788A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979" y="67378"/>
            <a:ext cx="675193" cy="4365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C738B4-449F-484B-A175-0779BB7CF586}"/>
              </a:ext>
            </a:extLst>
          </p:cNvPr>
          <p:cNvSpPr txBox="1"/>
          <p:nvPr/>
        </p:nvSpPr>
        <p:spPr>
          <a:xfrm>
            <a:off x="88250" y="1095984"/>
            <a:ext cx="1656523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Гуминово-минеральный комплекс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«Био-ГМК»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по результатам проведения лабораторных, исследовательских, опытно-промышленных работ получил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заключение государственной экологической экспертизы №1013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от 09.08.2021 и разрешен к применению на всей территории Российской федерации в соответствии со следующими технологическими картами: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42201" y="644979"/>
            <a:ext cx="6244181" cy="4816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84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286851" y="474556"/>
            <a:ext cx="6244182" cy="1823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216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41">
            <a:extLst>
              <a:ext uri="{FF2B5EF4-FFF2-40B4-BE49-F238E27FC236}">
                <a16:creationId xmlns:a16="http://schemas.microsoft.com/office/drawing/2014/main" id="{C97010C7-2A38-4C8F-9402-4AFAB23FCF26}"/>
              </a:ext>
            </a:extLst>
          </p:cNvPr>
          <p:cNvSpPr/>
          <p:nvPr/>
        </p:nvSpPr>
        <p:spPr>
          <a:xfrm>
            <a:off x="177486" y="869908"/>
            <a:ext cx="3838575" cy="2141264"/>
          </a:xfrm>
          <a:prstGeom prst="roundRect">
            <a:avLst>
              <a:gd name="adj" fmla="val 10733"/>
            </a:avLst>
          </a:prstGeom>
          <a:ln w="12700">
            <a:solidFill>
              <a:schemeClr val="dk1">
                <a:alpha val="2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1">
            <a:extLst>
              <a:ext uri="{FF2B5EF4-FFF2-40B4-BE49-F238E27FC236}">
                <a16:creationId xmlns:a16="http://schemas.microsoft.com/office/drawing/2014/main" id="{81B14890-9866-44F1-951D-96A98EB89FF0}"/>
              </a:ext>
            </a:extLst>
          </p:cNvPr>
          <p:cNvSpPr/>
          <p:nvPr/>
        </p:nvSpPr>
        <p:spPr>
          <a:xfrm>
            <a:off x="4047619" y="875377"/>
            <a:ext cx="3724781" cy="2141264"/>
          </a:xfrm>
          <a:prstGeom prst="roundRect">
            <a:avLst>
              <a:gd name="adj" fmla="val 10733"/>
            </a:avLst>
          </a:prstGeom>
          <a:ln w="12700">
            <a:solidFill>
              <a:schemeClr val="dk1">
                <a:alpha val="2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41">
            <a:extLst>
              <a:ext uri="{FF2B5EF4-FFF2-40B4-BE49-F238E27FC236}">
                <a16:creationId xmlns:a16="http://schemas.microsoft.com/office/drawing/2014/main" id="{507F3554-31CE-4D0A-A342-DEDD27035BDF}"/>
              </a:ext>
            </a:extLst>
          </p:cNvPr>
          <p:cNvSpPr/>
          <p:nvPr/>
        </p:nvSpPr>
        <p:spPr>
          <a:xfrm>
            <a:off x="177486" y="3047969"/>
            <a:ext cx="3832539" cy="2004821"/>
          </a:xfrm>
          <a:prstGeom prst="roundRect">
            <a:avLst>
              <a:gd name="adj" fmla="val 10733"/>
            </a:avLst>
          </a:prstGeom>
          <a:ln w="12700">
            <a:solidFill>
              <a:schemeClr val="dk1">
                <a:alpha val="2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41">
            <a:extLst>
              <a:ext uri="{FF2B5EF4-FFF2-40B4-BE49-F238E27FC236}">
                <a16:creationId xmlns:a16="http://schemas.microsoft.com/office/drawing/2014/main" id="{1CF9C85E-09E7-4C58-A446-6BF1EE4E227F}"/>
              </a:ext>
            </a:extLst>
          </p:cNvPr>
          <p:cNvSpPr/>
          <p:nvPr/>
        </p:nvSpPr>
        <p:spPr>
          <a:xfrm>
            <a:off x="4047619" y="3047970"/>
            <a:ext cx="3724781" cy="2004820"/>
          </a:xfrm>
          <a:prstGeom prst="roundRect">
            <a:avLst>
              <a:gd name="adj" fmla="val 10733"/>
            </a:avLst>
          </a:prstGeom>
          <a:ln w="12700">
            <a:solidFill>
              <a:schemeClr val="dk1">
                <a:alpha val="2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6E69FA-9695-432B-ACE3-6BB7E268333E}"/>
              </a:ext>
            </a:extLst>
          </p:cNvPr>
          <p:cNvSpPr txBox="1"/>
          <p:nvPr/>
        </p:nvSpPr>
        <p:spPr>
          <a:xfrm>
            <a:off x="489156" y="927658"/>
            <a:ext cx="33458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ТК 15 «Обработка растений для озеленения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городских территорий «по листу»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F9E770-C557-4FCA-B5A4-B680A1C2BD98}"/>
              </a:ext>
            </a:extLst>
          </p:cNvPr>
          <p:cNvSpPr txBox="1"/>
          <p:nvPr/>
        </p:nvSpPr>
        <p:spPr>
          <a:xfrm>
            <a:off x="4112873" y="916590"/>
            <a:ext cx="334586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ТК 3,4,5,9 Обезвреживание нефтесодержащих отходов и отходов бурения с помощью формирования буртов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39A1CF-9458-4E70-8994-24B922E33AD6}"/>
              </a:ext>
            </a:extLst>
          </p:cNvPr>
          <p:cNvSpPr txBox="1"/>
          <p:nvPr/>
        </p:nvSpPr>
        <p:spPr>
          <a:xfrm>
            <a:off x="664160" y="3081789"/>
            <a:ext cx="33458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ТК 10 «Разработка технологии обезвоживания и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утилизации отходов»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97A4F0-B34F-4FE4-9C6D-5156881DED72}"/>
              </a:ext>
            </a:extLst>
          </p:cNvPr>
          <p:cNvSpPr txBox="1"/>
          <p:nvPr/>
        </p:nvSpPr>
        <p:spPr>
          <a:xfrm>
            <a:off x="4047619" y="3081789"/>
            <a:ext cx="334586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ТК 13, 14 Предпосевная обработка семян и саженцев для озеленения городских территорий и проведения фиторемедиации</a:t>
            </a:r>
          </a:p>
        </p:txBody>
      </p:sp>
      <p:pic>
        <p:nvPicPr>
          <p:cNvPr id="61" name="Рисунок 60" descr="Изображение выглядит как дерево,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D3F1D2C-FF3F-434C-B6CF-A59F942D16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2057" y="1438932"/>
            <a:ext cx="1420979" cy="1128672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дерево, внешний, земля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3EC55C4A-4ACE-49EA-9C40-7C9132CE8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904" r="12827" b="7394"/>
          <a:stretch/>
        </p:blipFill>
        <p:spPr>
          <a:xfrm>
            <a:off x="231735" y="1438931"/>
            <a:ext cx="1312098" cy="104219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73CEBC9-7164-438B-B822-D042A790F8FB}"/>
              </a:ext>
            </a:extLst>
          </p:cNvPr>
          <p:cNvSpPr txBox="1"/>
          <p:nvPr/>
        </p:nvSpPr>
        <p:spPr>
          <a:xfrm>
            <a:off x="1533890" y="1478070"/>
            <a:ext cx="913366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93" b="1" dirty="0">
                <a:cs typeface="Arial" panose="020B0604020202020204" pitchFamily="34" charset="0"/>
              </a:rPr>
              <a:t>Основные мероприятия:</a:t>
            </a:r>
          </a:p>
          <a:p>
            <a:r>
              <a:rPr lang="ru-RU" sz="493" dirty="0">
                <a:cs typeface="Arial" panose="020B0604020202020204" pitchFamily="34" charset="0"/>
              </a:rPr>
              <a:t>- Визуальный контроль и отбраковка поврежденных растений;</a:t>
            </a:r>
          </a:p>
          <a:p>
            <a:r>
              <a:rPr lang="ru-RU" sz="493" dirty="0">
                <a:cs typeface="Arial" panose="020B0604020202020204" pitchFamily="34" charset="0"/>
              </a:rPr>
              <a:t>- Внесение рабочего раствора в опрыскивающее устройство </a:t>
            </a:r>
            <a:r>
              <a:rPr lang="ru-RU" sz="493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при оптимальных параметрах окружающей среды (температура 18-21</a:t>
            </a:r>
            <a:r>
              <a:rPr lang="ru-RU" sz="493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493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С, относительная влажность более 70%, скорость ветра до 5 км/ч);</a:t>
            </a:r>
          </a:p>
          <a:p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Контроль роста растений.</a:t>
            </a:r>
            <a:endParaRPr lang="ru-RU" sz="493" dirty="0">
              <a:cs typeface="Arial" panose="020B0604020202020204" pitchFamily="34" charset="0"/>
            </a:endParaRPr>
          </a:p>
          <a:p>
            <a:endParaRPr lang="ru-RU" sz="493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B1A2C4-0FEC-4A9A-8FC6-7D765479B7FB}"/>
              </a:ext>
            </a:extLst>
          </p:cNvPr>
          <p:cNvSpPr txBox="1"/>
          <p:nvPr/>
        </p:nvSpPr>
        <p:spPr>
          <a:xfrm>
            <a:off x="565377" y="2547502"/>
            <a:ext cx="727470" cy="198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91" dirty="0">
                <a:cs typeface="Times New Roman" panose="02020603050405020304" pitchFamily="18" charset="0"/>
              </a:rPr>
              <a:t>2018 г.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6995807-C3EA-46CA-ADEF-98A5E212C503}"/>
              </a:ext>
            </a:extLst>
          </p:cNvPr>
          <p:cNvSpPr txBox="1"/>
          <p:nvPr/>
        </p:nvSpPr>
        <p:spPr>
          <a:xfrm>
            <a:off x="2853767" y="2596426"/>
            <a:ext cx="728312" cy="198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91" dirty="0">
                <a:cs typeface="Times New Roman" panose="02020603050405020304" pitchFamily="18" charset="0"/>
              </a:rPr>
              <a:t>2020 г.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9A8E871-95BA-42C4-A2C2-3D4D14027C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57" y="3822001"/>
            <a:ext cx="1493669" cy="9278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roup 26">
            <a:extLst>
              <a:ext uri="{FF2B5EF4-FFF2-40B4-BE49-F238E27FC236}">
                <a16:creationId xmlns:a16="http://schemas.microsoft.com/office/drawing/2014/main" id="{D2F62626-8097-4DD3-8217-BB14B387EDC2}"/>
              </a:ext>
            </a:extLst>
          </p:cNvPr>
          <p:cNvGrpSpPr>
            <a:grpSpLocks/>
          </p:cNvGrpSpPr>
          <p:nvPr/>
        </p:nvGrpSpPr>
        <p:grpSpPr bwMode="auto">
          <a:xfrm>
            <a:off x="410418" y="4231041"/>
            <a:ext cx="897238" cy="489778"/>
            <a:chOff x="2170" y="2035"/>
            <a:chExt cx="1665" cy="1041"/>
          </a:xfrm>
        </p:grpSpPr>
        <p:pic>
          <p:nvPicPr>
            <p:cNvPr id="69" name="Picture 24">
              <a:extLst>
                <a:ext uri="{FF2B5EF4-FFF2-40B4-BE49-F238E27FC236}">
                  <a16:creationId xmlns:a16="http://schemas.microsoft.com/office/drawing/2014/main" id="{90451DDD-C848-49E5-9807-E0D5B32E2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2043"/>
              <a:ext cx="1649" cy="1026"/>
            </a:xfrm>
            <a:prstGeom prst="rect">
              <a:avLst/>
            </a:prstGeom>
            <a:noFill/>
            <a:ln w="9525">
              <a:solidFill>
                <a:srgbClr val="0404E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25">
              <a:extLst>
                <a:ext uri="{FF2B5EF4-FFF2-40B4-BE49-F238E27FC236}">
                  <a16:creationId xmlns:a16="http://schemas.microsoft.com/office/drawing/2014/main" id="{8641DB54-5A07-4762-909A-963DEAE94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2035"/>
              <a:ext cx="1665" cy="1041"/>
            </a:xfrm>
            <a:prstGeom prst="rect">
              <a:avLst/>
            </a:prstGeom>
            <a:noFill/>
            <a:ln w="16" cap="rnd">
              <a:solidFill>
                <a:srgbClr val="0404E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altLang="ru-RU" sz="1052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D644EC24-8518-44EF-B606-CFC593C3B490}"/>
              </a:ext>
            </a:extLst>
          </p:cNvPr>
          <p:cNvSpPr txBox="1"/>
          <p:nvPr/>
        </p:nvSpPr>
        <p:spPr>
          <a:xfrm>
            <a:off x="426366" y="3527240"/>
            <a:ext cx="22150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93" b="1" dirty="0">
                <a:cs typeface="Arial" panose="020B0604020202020204" pitchFamily="34" charset="0"/>
              </a:rPr>
              <a:t>Основные мероприятия:</a:t>
            </a:r>
          </a:p>
          <a:p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Внесение флокулянтов для обезвоживания;</a:t>
            </a:r>
          </a:p>
          <a:p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Внесение биологического гумино-минерального комплекса («Био-ГМК»), </a:t>
            </a:r>
            <a:b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адаптированного по результатам комплексного анализа отобранных образцов отходов;</a:t>
            </a:r>
          </a:p>
          <a:p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Внесение специальных смесей семян для фиторемедиации.</a:t>
            </a:r>
          </a:p>
        </p:txBody>
      </p:sp>
      <p:pic>
        <p:nvPicPr>
          <p:cNvPr id="72" name="Picture 16">
            <a:extLst>
              <a:ext uri="{FF2B5EF4-FFF2-40B4-BE49-F238E27FC236}">
                <a16:creationId xmlns:a16="http://schemas.microsoft.com/office/drawing/2014/main" id="{83A4F5AB-DB38-491F-A0CA-09FF216C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9085" y="2073202"/>
            <a:ext cx="1516357" cy="55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2" descr="https://omusore.ru/wp-content/uploads/2021/05/Zagryaznenie-nefteshlamom.jpg">
            <a:extLst>
              <a:ext uri="{FF2B5EF4-FFF2-40B4-BE49-F238E27FC236}">
                <a16:creationId xmlns:a16="http://schemas.microsoft.com/office/drawing/2014/main" id="{E43FCDC2-D5A2-4AF3-92F6-9B906418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17" y="2116075"/>
            <a:ext cx="727604" cy="4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s://1180471105.rsc.cdn77.org/wa-data/public/shop/products/84/44/4484/images/15963/15963.970.jpeg">
            <a:extLst>
              <a:ext uri="{FF2B5EF4-FFF2-40B4-BE49-F238E27FC236}">
                <a16:creationId xmlns:a16="http://schemas.microsoft.com/office/drawing/2014/main" id="{72311E9B-811E-4711-8E08-0792C919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44" y="2146526"/>
            <a:ext cx="620499" cy="46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1E2F947-9D7D-4761-A0E1-49F02D6007C2}"/>
              </a:ext>
            </a:extLst>
          </p:cNvPr>
          <p:cNvSpPr txBox="1"/>
          <p:nvPr/>
        </p:nvSpPr>
        <p:spPr>
          <a:xfrm>
            <a:off x="4320620" y="1512422"/>
            <a:ext cx="2908345" cy="61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93" b="1" dirty="0">
                <a:cs typeface="Arial" panose="020B0604020202020204" pitchFamily="34" charset="0"/>
              </a:rPr>
              <a:t>Основные мероприятия:</a:t>
            </a:r>
          </a:p>
          <a:p>
            <a:pPr algn="just"/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Распределение нефтезагрязненного грунта по территории с помощью спецтехники в бурты;</a:t>
            </a:r>
          </a:p>
          <a:p>
            <a:pPr algn="just"/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При необходимости внесение удобрений, сорбентов, мульчи;</a:t>
            </a:r>
          </a:p>
          <a:p>
            <a:pPr algn="just"/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Внесение рабочего раствора БИО-ГМК;</a:t>
            </a:r>
          </a:p>
          <a:p>
            <a:pPr algn="just"/>
            <a:r>
              <a:rPr lang="ru-RU" sz="493" dirty="0">
                <a:solidFill>
                  <a:srgbClr val="000000"/>
                </a:solidFill>
                <a:cs typeface="Arial" panose="020B0604020202020204" pitchFamily="34" charset="0"/>
              </a:rPr>
              <a:t>- Контроль качества выполнения работ по детоксикации.</a:t>
            </a:r>
          </a:p>
          <a:p>
            <a:pPr algn="just"/>
            <a:endParaRPr lang="ru-RU" sz="460" dirty="0">
              <a:cs typeface="Arial" panose="020B0604020202020204" pitchFamily="34" charset="0"/>
            </a:endParaRPr>
          </a:p>
          <a:p>
            <a:pPr algn="just"/>
            <a:endParaRPr lang="ru-RU" sz="460" dirty="0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70359DA-9D82-445D-86D5-160B4436B0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67457" y="3602973"/>
            <a:ext cx="902885" cy="54745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AF0927-C350-4102-AA1D-0B6B65E8D7F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51327" y="3602973"/>
            <a:ext cx="934178" cy="54745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4E6E89A-8642-4827-BC1A-79523A7401D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40914" y="4359308"/>
            <a:ext cx="932131" cy="54745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68C8F637-3903-427C-90F5-E994FE1DD55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98038" y="4409664"/>
            <a:ext cx="864488" cy="50988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E486B21-F32F-4532-8180-BC97F6FF17BC}"/>
              </a:ext>
            </a:extLst>
          </p:cNvPr>
          <p:cNvSpPr txBox="1"/>
          <p:nvPr/>
        </p:nvSpPr>
        <p:spPr>
          <a:xfrm>
            <a:off x="5134709" y="3897624"/>
            <a:ext cx="1564203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93" b="1" dirty="0">
                <a:cs typeface="Arial" panose="020B0604020202020204" pitchFamily="34" charset="0"/>
              </a:rPr>
              <a:t>Основные мероприятия:</a:t>
            </a:r>
          </a:p>
          <a:p>
            <a:r>
              <a:rPr lang="ru-RU" sz="493" dirty="0">
                <a:cs typeface="Arial" panose="020B0604020202020204" pitchFamily="34" charset="0"/>
              </a:rPr>
              <a:t>- Подготовка семян и саженцев, оценка их целостности;</a:t>
            </a:r>
          </a:p>
          <a:p>
            <a:r>
              <a:rPr lang="ru-RU" sz="493" dirty="0">
                <a:cs typeface="Arial" panose="020B0604020202020204" pitchFamily="34" charset="0"/>
              </a:rPr>
              <a:t>- Замачивание в растворе «БИО-ГМК»+</a:t>
            </a:r>
            <a:r>
              <a:rPr lang="ru-RU" sz="493" dirty="0" err="1">
                <a:cs typeface="Arial" panose="020B0604020202020204" pitchFamily="34" charset="0"/>
              </a:rPr>
              <a:t>Дисектис</a:t>
            </a:r>
            <a:r>
              <a:rPr lang="ru-RU" sz="493" dirty="0">
                <a:cs typeface="Arial" panose="020B0604020202020204" pitchFamily="34" charset="0"/>
              </a:rPr>
              <a:t>;</a:t>
            </a:r>
          </a:p>
          <a:p>
            <a:r>
              <a:rPr lang="ru-RU" sz="493" dirty="0">
                <a:cs typeface="Arial" panose="020B0604020202020204" pitchFamily="34" charset="0"/>
              </a:rPr>
              <a:t>- Посадка семян</a:t>
            </a:r>
            <a:r>
              <a:rPr lang="en-US" sz="493" dirty="0">
                <a:cs typeface="Arial" panose="020B0604020202020204" pitchFamily="34" charset="0"/>
              </a:rPr>
              <a:t>/</a:t>
            </a:r>
            <a:r>
              <a:rPr lang="ru-RU" sz="493" dirty="0">
                <a:cs typeface="Arial" panose="020B0604020202020204" pitchFamily="34" charset="0"/>
              </a:rPr>
              <a:t>саженцев на предварительно подготовленную площадку. 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E08FB9F-1FFC-4C56-AEC9-481BD9ABB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64063" y="4429302"/>
            <a:ext cx="757693" cy="9325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A8CB120-EB4E-4FB5-A203-C7B6BA617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95947" y="4651902"/>
            <a:ext cx="757693" cy="9325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B63CE29-DDCF-419B-AC82-08C430DAD9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63963" y="3652093"/>
            <a:ext cx="757693" cy="93255"/>
          </a:xfrm>
          <a:prstGeom prst="rect">
            <a:avLst/>
          </a:prstGeom>
        </p:spPr>
      </p:pic>
      <p:sp>
        <p:nvSpPr>
          <p:cNvPr id="40" name="Заголовок 1"/>
          <p:cNvSpPr>
            <a:spLocks noGrp="1"/>
          </p:cNvSpPr>
          <p:nvPr>
            <p:ph type="title"/>
          </p:nvPr>
        </p:nvSpPr>
        <p:spPr>
          <a:xfrm>
            <a:off x="727443" y="3405"/>
            <a:ext cx="6917293" cy="87197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Примеры применения технологических карт</a:t>
            </a:r>
          </a:p>
        </p:txBody>
      </p:sp>
      <p:cxnSp>
        <p:nvCxnSpPr>
          <p:cNvPr id="41" name="Прямая соединительная линия 40"/>
          <p:cNvCxnSpPr>
            <a:cxnSpLocks/>
          </p:cNvCxnSpPr>
          <p:nvPr/>
        </p:nvCxnSpPr>
        <p:spPr>
          <a:xfrm>
            <a:off x="906236" y="566959"/>
            <a:ext cx="63863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1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AFC13D2E-AA22-4365-8365-6D89BA032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6177" y="4146774"/>
            <a:ext cx="3656949" cy="253184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972CB2D1-E4D2-4E2B-A381-3552D27BF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072" y="3040855"/>
            <a:ext cx="1466666" cy="254468"/>
          </a:xfrm>
          <a:prstGeom prst="rect">
            <a:avLst/>
          </a:prstGeom>
        </p:spPr>
      </p:pic>
      <p:sp>
        <p:nvSpPr>
          <p:cNvPr id="19" name="Скругленный прямоугольник 41">
            <a:extLst>
              <a:ext uri="{FF2B5EF4-FFF2-40B4-BE49-F238E27FC236}">
                <a16:creationId xmlns:a16="http://schemas.microsoft.com/office/drawing/2014/main" id="{29FE10CA-E94B-43F1-9305-35147EE841C4}"/>
              </a:ext>
            </a:extLst>
          </p:cNvPr>
          <p:cNvSpPr/>
          <p:nvPr/>
        </p:nvSpPr>
        <p:spPr>
          <a:xfrm>
            <a:off x="552607" y="1570768"/>
            <a:ext cx="1466667" cy="1684439"/>
          </a:xfrm>
          <a:prstGeom prst="roundRect">
            <a:avLst>
              <a:gd name="adj" fmla="val 6974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1">
            <a:extLst>
              <a:ext uri="{FF2B5EF4-FFF2-40B4-BE49-F238E27FC236}">
                <a16:creationId xmlns:a16="http://schemas.microsoft.com/office/drawing/2014/main" id="{681C2309-0627-4056-94AF-9DB01D819AD9}"/>
              </a:ext>
            </a:extLst>
          </p:cNvPr>
          <p:cNvSpPr/>
          <p:nvPr/>
        </p:nvSpPr>
        <p:spPr>
          <a:xfrm>
            <a:off x="612843" y="2347939"/>
            <a:ext cx="1356221" cy="254323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1">
            <a:extLst>
              <a:ext uri="{FF2B5EF4-FFF2-40B4-BE49-F238E27FC236}">
                <a16:creationId xmlns:a16="http://schemas.microsoft.com/office/drawing/2014/main" id="{C7771607-BF26-4A58-93ED-C400910F8F25}"/>
              </a:ext>
            </a:extLst>
          </p:cNvPr>
          <p:cNvSpPr/>
          <p:nvPr/>
        </p:nvSpPr>
        <p:spPr>
          <a:xfrm>
            <a:off x="612843" y="2638666"/>
            <a:ext cx="1356221" cy="254323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1">
            <a:extLst>
              <a:ext uri="{FF2B5EF4-FFF2-40B4-BE49-F238E27FC236}">
                <a16:creationId xmlns:a16="http://schemas.microsoft.com/office/drawing/2014/main" id="{4DC8F7E1-186A-4261-8080-396894A8FFF5}"/>
              </a:ext>
            </a:extLst>
          </p:cNvPr>
          <p:cNvSpPr/>
          <p:nvPr/>
        </p:nvSpPr>
        <p:spPr>
          <a:xfrm>
            <a:off x="612843" y="2929393"/>
            <a:ext cx="1356221" cy="254323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1">
            <a:extLst>
              <a:ext uri="{FF2B5EF4-FFF2-40B4-BE49-F238E27FC236}">
                <a16:creationId xmlns:a16="http://schemas.microsoft.com/office/drawing/2014/main" id="{7D56152B-036E-4689-9BA4-892CF11B4B5C}"/>
              </a:ext>
            </a:extLst>
          </p:cNvPr>
          <p:cNvSpPr/>
          <p:nvPr/>
        </p:nvSpPr>
        <p:spPr>
          <a:xfrm>
            <a:off x="6036316" y="1570768"/>
            <a:ext cx="1466667" cy="1684439"/>
          </a:xfrm>
          <a:prstGeom prst="roundRect">
            <a:avLst>
              <a:gd name="adj" fmla="val 7999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41">
            <a:extLst>
              <a:ext uri="{FF2B5EF4-FFF2-40B4-BE49-F238E27FC236}">
                <a16:creationId xmlns:a16="http://schemas.microsoft.com/office/drawing/2014/main" id="{6553B978-68AD-45A9-960F-7B125B53C5D1}"/>
              </a:ext>
            </a:extLst>
          </p:cNvPr>
          <p:cNvSpPr/>
          <p:nvPr/>
        </p:nvSpPr>
        <p:spPr>
          <a:xfrm>
            <a:off x="4206742" y="1570768"/>
            <a:ext cx="1466667" cy="1684439"/>
          </a:xfrm>
          <a:prstGeom prst="roundRect">
            <a:avLst>
              <a:gd name="adj" fmla="val 6974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0CD1C4E9-BC8F-4AB9-A32E-1415DB836F82}"/>
              </a:ext>
            </a:extLst>
          </p:cNvPr>
          <p:cNvSpPr/>
          <p:nvPr/>
        </p:nvSpPr>
        <p:spPr>
          <a:xfrm>
            <a:off x="2382181" y="1570767"/>
            <a:ext cx="1466667" cy="671073"/>
          </a:xfrm>
          <a:prstGeom prst="roundRect">
            <a:avLst>
              <a:gd name="adj" fmla="val 10733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416E6-890D-44F6-9E61-7F196FAD993D}"/>
              </a:ext>
            </a:extLst>
          </p:cNvPr>
          <p:cNvSpPr txBox="1"/>
          <p:nvPr/>
        </p:nvSpPr>
        <p:spPr>
          <a:xfrm>
            <a:off x="607830" y="1618733"/>
            <a:ext cx="1356221" cy="42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Формирование иерархической структуры частных критериев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5D7B98-1810-451A-BC8F-EE152248747A}"/>
              </a:ext>
            </a:extLst>
          </p:cNvPr>
          <p:cNvSpPr txBox="1"/>
          <p:nvPr/>
        </p:nvSpPr>
        <p:spPr>
          <a:xfrm>
            <a:off x="2432391" y="1586194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Базы данных</a:t>
            </a:r>
          </a:p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(Тематические карты)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DAAD40-2265-4125-ADEC-00EBEE7BFE6E}"/>
              </a:ext>
            </a:extLst>
          </p:cNvPr>
          <p:cNvSpPr txBox="1"/>
          <p:nvPr/>
        </p:nvSpPr>
        <p:spPr>
          <a:xfrm>
            <a:off x="4256953" y="1652630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Эвристико-систематическая модель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164482-9BE5-4FA3-8447-0AF87ED7E7C7}"/>
              </a:ext>
            </a:extLst>
          </p:cNvPr>
          <p:cNvSpPr txBox="1"/>
          <p:nvPr/>
        </p:nvSpPr>
        <p:spPr>
          <a:xfrm>
            <a:off x="6086527" y="1652630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Модель прогнозирования реализуемости</a:t>
            </a:r>
          </a:p>
        </p:txBody>
      </p:sp>
      <p:sp>
        <p:nvSpPr>
          <p:cNvPr id="24" name="Скругленный прямоугольник 41">
            <a:extLst>
              <a:ext uri="{FF2B5EF4-FFF2-40B4-BE49-F238E27FC236}">
                <a16:creationId xmlns:a16="http://schemas.microsoft.com/office/drawing/2014/main" id="{1EFD334C-081B-4507-800B-B83AD1F0547C}"/>
              </a:ext>
            </a:extLst>
          </p:cNvPr>
          <p:cNvSpPr/>
          <p:nvPr/>
        </p:nvSpPr>
        <p:spPr>
          <a:xfrm>
            <a:off x="2382181" y="2377492"/>
            <a:ext cx="1466667" cy="533799"/>
          </a:xfrm>
          <a:prstGeom prst="roundRect">
            <a:avLst>
              <a:gd name="adj" fmla="val 10733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41">
            <a:extLst>
              <a:ext uri="{FF2B5EF4-FFF2-40B4-BE49-F238E27FC236}">
                <a16:creationId xmlns:a16="http://schemas.microsoft.com/office/drawing/2014/main" id="{9F543779-2322-4B8B-9245-BDE6F6EBC235}"/>
              </a:ext>
            </a:extLst>
          </p:cNvPr>
          <p:cNvSpPr/>
          <p:nvPr/>
        </p:nvSpPr>
        <p:spPr>
          <a:xfrm>
            <a:off x="607830" y="2055420"/>
            <a:ext cx="1356221" cy="254323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5552A1-45CC-45E1-94FC-621C387F998B}"/>
              </a:ext>
            </a:extLst>
          </p:cNvPr>
          <p:cNvSpPr txBox="1"/>
          <p:nvPr/>
        </p:nvSpPr>
        <p:spPr>
          <a:xfrm>
            <a:off x="607830" y="2094923"/>
            <a:ext cx="1356221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«Экологичность»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33D45B-8C6F-432A-9AAF-925DB7246A2C}"/>
              </a:ext>
            </a:extLst>
          </p:cNvPr>
          <p:cNvSpPr txBox="1"/>
          <p:nvPr/>
        </p:nvSpPr>
        <p:spPr>
          <a:xfrm>
            <a:off x="607830" y="2395855"/>
            <a:ext cx="1356221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«Технологичность»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40C785-CAF9-455A-9788-553838A6E99E}"/>
              </a:ext>
            </a:extLst>
          </p:cNvPr>
          <p:cNvSpPr txBox="1"/>
          <p:nvPr/>
        </p:nvSpPr>
        <p:spPr>
          <a:xfrm>
            <a:off x="607830" y="2681750"/>
            <a:ext cx="1356221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«Ресурсоемкость»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A900D3-39EA-4075-96E3-2D648C64F347}"/>
              </a:ext>
            </a:extLst>
          </p:cNvPr>
          <p:cNvSpPr txBox="1"/>
          <p:nvPr/>
        </p:nvSpPr>
        <p:spPr>
          <a:xfrm>
            <a:off x="607830" y="2967464"/>
            <a:ext cx="1356221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«</a:t>
            </a:r>
            <a:r>
              <a:rPr lang="ru-RU" sz="789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Экомичность</a:t>
            </a: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8" name="Скругленный прямоугольник 41">
            <a:extLst>
              <a:ext uri="{FF2B5EF4-FFF2-40B4-BE49-F238E27FC236}">
                <a16:creationId xmlns:a16="http://schemas.microsoft.com/office/drawing/2014/main" id="{C3EFF449-85FC-46C3-86FB-659260250444}"/>
              </a:ext>
            </a:extLst>
          </p:cNvPr>
          <p:cNvSpPr/>
          <p:nvPr/>
        </p:nvSpPr>
        <p:spPr>
          <a:xfrm>
            <a:off x="4261965" y="2055419"/>
            <a:ext cx="1356221" cy="318898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B6F894-EE10-4134-8D65-AEACF263558C}"/>
              </a:ext>
            </a:extLst>
          </p:cNvPr>
          <p:cNvSpPr txBox="1"/>
          <p:nvPr/>
        </p:nvSpPr>
        <p:spPr>
          <a:xfrm>
            <a:off x="4261965" y="2078570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Первичная обработка и анализ информации</a:t>
            </a:r>
          </a:p>
        </p:txBody>
      </p:sp>
      <p:sp>
        <p:nvSpPr>
          <p:cNvPr id="50" name="Скругленный прямоугольник 41">
            <a:extLst>
              <a:ext uri="{FF2B5EF4-FFF2-40B4-BE49-F238E27FC236}">
                <a16:creationId xmlns:a16="http://schemas.microsoft.com/office/drawing/2014/main" id="{EADA366E-264E-43CC-A302-22D19E7BDC73}"/>
              </a:ext>
            </a:extLst>
          </p:cNvPr>
          <p:cNvSpPr/>
          <p:nvPr/>
        </p:nvSpPr>
        <p:spPr>
          <a:xfrm>
            <a:off x="4261965" y="2416322"/>
            <a:ext cx="1356221" cy="318898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7AEB54-1A5B-4880-8DE1-62DA56B4007F}"/>
              </a:ext>
            </a:extLst>
          </p:cNvPr>
          <p:cNvSpPr txBox="1"/>
          <p:nvPr/>
        </p:nvSpPr>
        <p:spPr>
          <a:xfrm>
            <a:off x="4261965" y="2439473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Использование графического редактора</a:t>
            </a:r>
          </a:p>
        </p:txBody>
      </p:sp>
      <p:sp>
        <p:nvSpPr>
          <p:cNvPr id="52" name="Скругленный прямоугольник 41">
            <a:extLst>
              <a:ext uri="{FF2B5EF4-FFF2-40B4-BE49-F238E27FC236}">
                <a16:creationId xmlns:a16="http://schemas.microsoft.com/office/drawing/2014/main" id="{A6C88FDC-2F82-4784-8F8B-CFA1621C2509}"/>
              </a:ext>
            </a:extLst>
          </p:cNvPr>
          <p:cNvSpPr/>
          <p:nvPr/>
        </p:nvSpPr>
        <p:spPr>
          <a:xfrm>
            <a:off x="4261965" y="2772212"/>
            <a:ext cx="1356221" cy="411504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801AD3-E5C4-4E46-AE41-6A67997DA72A}"/>
              </a:ext>
            </a:extLst>
          </p:cNvPr>
          <p:cNvSpPr txBox="1"/>
          <p:nvPr/>
        </p:nvSpPr>
        <p:spPr>
          <a:xfrm>
            <a:off x="4261965" y="2783602"/>
            <a:ext cx="1356221" cy="42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Идентификация и оценка значимости экологических аспектов </a:t>
            </a:r>
          </a:p>
        </p:txBody>
      </p:sp>
      <p:sp>
        <p:nvSpPr>
          <p:cNvPr id="54" name="Скругленный прямоугольник 41">
            <a:extLst>
              <a:ext uri="{FF2B5EF4-FFF2-40B4-BE49-F238E27FC236}">
                <a16:creationId xmlns:a16="http://schemas.microsoft.com/office/drawing/2014/main" id="{437FBF46-CEAA-48AB-9D14-8D5C739CF255}"/>
              </a:ext>
            </a:extLst>
          </p:cNvPr>
          <p:cNvSpPr/>
          <p:nvPr/>
        </p:nvSpPr>
        <p:spPr>
          <a:xfrm>
            <a:off x="6091539" y="2059237"/>
            <a:ext cx="1356221" cy="411504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882F64-8126-469D-8F24-3BAC0D4473A4}"/>
              </a:ext>
            </a:extLst>
          </p:cNvPr>
          <p:cNvSpPr txBox="1"/>
          <p:nvPr/>
        </p:nvSpPr>
        <p:spPr>
          <a:xfrm>
            <a:off x="6091539" y="2070627"/>
            <a:ext cx="1356221" cy="42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Установление значения базового критерия  и степени значимости </a:t>
            </a:r>
          </a:p>
        </p:txBody>
      </p:sp>
      <p:sp>
        <p:nvSpPr>
          <p:cNvPr id="56" name="Скругленный прямоугольник 41">
            <a:extLst>
              <a:ext uri="{FF2B5EF4-FFF2-40B4-BE49-F238E27FC236}">
                <a16:creationId xmlns:a16="http://schemas.microsoft.com/office/drawing/2014/main" id="{3E4712B4-57E9-4EDF-AE24-9C500CFFAA1F}"/>
              </a:ext>
            </a:extLst>
          </p:cNvPr>
          <p:cNvSpPr/>
          <p:nvPr/>
        </p:nvSpPr>
        <p:spPr>
          <a:xfrm>
            <a:off x="6086527" y="2499033"/>
            <a:ext cx="1356221" cy="318898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086C42-9913-4610-8CB0-583BC296176F}"/>
              </a:ext>
            </a:extLst>
          </p:cNvPr>
          <p:cNvSpPr txBox="1"/>
          <p:nvPr/>
        </p:nvSpPr>
        <p:spPr>
          <a:xfrm>
            <a:off x="6086527" y="2522184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Парные сравнения альтернатив </a:t>
            </a:r>
          </a:p>
        </p:txBody>
      </p:sp>
      <p:sp>
        <p:nvSpPr>
          <p:cNvPr id="58" name="Скругленный прямоугольник 41">
            <a:extLst>
              <a:ext uri="{FF2B5EF4-FFF2-40B4-BE49-F238E27FC236}">
                <a16:creationId xmlns:a16="http://schemas.microsoft.com/office/drawing/2014/main" id="{BA847205-D146-42CB-9B5B-EB6294A8FE2D}"/>
              </a:ext>
            </a:extLst>
          </p:cNvPr>
          <p:cNvSpPr/>
          <p:nvPr/>
        </p:nvSpPr>
        <p:spPr>
          <a:xfrm>
            <a:off x="6086527" y="2849910"/>
            <a:ext cx="1356221" cy="318898"/>
          </a:xfrm>
          <a:prstGeom prst="roundRect">
            <a:avLst>
              <a:gd name="adj" fmla="val 26500"/>
            </a:avLst>
          </a:prstGeom>
          <a:solidFill>
            <a:srgbClr val="8CADCE">
              <a:alpha val="53000"/>
            </a:srgbClr>
          </a:solidFill>
          <a:ln w="12700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C27DE-3094-4D6F-B317-D655EB4AA146}"/>
              </a:ext>
            </a:extLst>
          </p:cNvPr>
          <p:cNvSpPr txBox="1"/>
          <p:nvPr/>
        </p:nvSpPr>
        <p:spPr>
          <a:xfrm>
            <a:off x="6086527" y="2873061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Определение взвешенного показателя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E7893DC-355E-444D-9D29-369D7AA0B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894812" y="2367788"/>
            <a:ext cx="94286" cy="778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20ED9D8-A699-4B62-A6CD-650BDC947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894812" y="2724931"/>
            <a:ext cx="94286" cy="7788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4B9338D-3265-45CE-BC47-CAC89FBE9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636666" y="2452375"/>
            <a:ext cx="94286" cy="7788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9CADE0-EBB2-45F8-B0A3-6403430267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636666" y="2803252"/>
            <a:ext cx="94286" cy="7788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749DFD4-630C-4F83-9883-7871CEA86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818368" y="2438126"/>
            <a:ext cx="94286" cy="7788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B9A66A6-536D-443E-98BB-BE17ED30B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818368" y="2789002"/>
            <a:ext cx="94286" cy="7788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9CB0155-EDC6-4201-B123-284E7B35A8C4}"/>
              </a:ext>
            </a:extLst>
          </p:cNvPr>
          <p:cNvSpPr txBox="1"/>
          <p:nvPr/>
        </p:nvSpPr>
        <p:spPr>
          <a:xfrm>
            <a:off x="2432391" y="2393110"/>
            <a:ext cx="1356221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Оцифровка графических материалов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DAD8277-6F20-444B-AA4A-EBB9566F1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947936" y="2276522"/>
            <a:ext cx="148442" cy="12262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8F7700F5-6D45-4DE5-B187-1FC379AD0E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129638" y="2223622"/>
            <a:ext cx="148442" cy="12262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752B4E4-08B2-4105-9356-CCF19E672F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2496" y="1787359"/>
            <a:ext cx="219450" cy="18128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E08B554-3325-4EBE-A255-374A52104C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2496" y="2440567"/>
            <a:ext cx="219450" cy="18128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FCFB751-1489-4587-95BF-630795F423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0481" y="1714180"/>
            <a:ext cx="219450" cy="18128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A9784D0-2E8F-4A05-B3AB-707385366A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897612" y="1895431"/>
            <a:ext cx="219450" cy="18128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FDEB48-8047-4945-A923-D0158BA323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0481" y="2456287"/>
            <a:ext cx="219450" cy="18128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FF35AC3-E561-432B-BE97-0A01719AC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897612" y="2637537"/>
            <a:ext cx="219450" cy="18128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62DED3C-D148-476C-8C24-68DB67546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052134" y="2944333"/>
            <a:ext cx="148442" cy="122625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3AF8083C-81E2-40A6-9211-0DAFBE11062B}"/>
              </a:ext>
            </a:extLst>
          </p:cNvPr>
          <p:cNvSpPr txBox="1"/>
          <p:nvPr/>
        </p:nvSpPr>
        <p:spPr>
          <a:xfrm>
            <a:off x="2432391" y="3067422"/>
            <a:ext cx="1356221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Электронные карты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31A12B19-A92B-43FA-AA52-64FC88B87B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4992" y="2376339"/>
            <a:ext cx="219450" cy="181284"/>
          </a:xfrm>
          <a:prstGeom prst="rect">
            <a:avLst/>
          </a:prstGeom>
        </p:spPr>
      </p:pic>
      <p:sp>
        <p:nvSpPr>
          <p:cNvPr id="80" name="Скругленный прямоугольник 41">
            <a:extLst>
              <a:ext uri="{FF2B5EF4-FFF2-40B4-BE49-F238E27FC236}">
                <a16:creationId xmlns:a16="http://schemas.microsoft.com/office/drawing/2014/main" id="{C7A57A64-B48E-45B9-BF7A-20D07BC1F6D0}"/>
              </a:ext>
            </a:extLst>
          </p:cNvPr>
          <p:cNvSpPr/>
          <p:nvPr/>
        </p:nvSpPr>
        <p:spPr>
          <a:xfrm>
            <a:off x="2377168" y="3391245"/>
            <a:ext cx="4409803" cy="297923"/>
          </a:xfrm>
          <a:prstGeom prst="roundRect">
            <a:avLst>
              <a:gd name="adj" fmla="val 22383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41">
            <a:extLst>
              <a:ext uri="{FF2B5EF4-FFF2-40B4-BE49-F238E27FC236}">
                <a16:creationId xmlns:a16="http://schemas.microsoft.com/office/drawing/2014/main" id="{9E1D71AB-62D8-404F-A58C-A8C2D3216435}"/>
              </a:ext>
            </a:extLst>
          </p:cNvPr>
          <p:cNvSpPr/>
          <p:nvPr/>
        </p:nvSpPr>
        <p:spPr>
          <a:xfrm>
            <a:off x="1658237" y="3815620"/>
            <a:ext cx="3657277" cy="258443"/>
          </a:xfrm>
          <a:prstGeom prst="roundRect">
            <a:avLst>
              <a:gd name="adj" fmla="val 22383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41">
            <a:extLst>
              <a:ext uri="{FF2B5EF4-FFF2-40B4-BE49-F238E27FC236}">
                <a16:creationId xmlns:a16="http://schemas.microsoft.com/office/drawing/2014/main" id="{ADD6F973-B22B-4933-865A-D507F3D480F8}"/>
              </a:ext>
            </a:extLst>
          </p:cNvPr>
          <p:cNvSpPr/>
          <p:nvPr/>
        </p:nvSpPr>
        <p:spPr>
          <a:xfrm>
            <a:off x="1658237" y="4473603"/>
            <a:ext cx="3657277" cy="269861"/>
          </a:xfrm>
          <a:prstGeom prst="roundRect">
            <a:avLst>
              <a:gd name="adj" fmla="val 22383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Скругленный прямоугольник 41">
            <a:extLst>
              <a:ext uri="{FF2B5EF4-FFF2-40B4-BE49-F238E27FC236}">
                <a16:creationId xmlns:a16="http://schemas.microsoft.com/office/drawing/2014/main" id="{C2A2898D-4B25-495D-81B9-C8E9FE9738B4}"/>
              </a:ext>
            </a:extLst>
          </p:cNvPr>
          <p:cNvSpPr/>
          <p:nvPr/>
        </p:nvSpPr>
        <p:spPr>
          <a:xfrm>
            <a:off x="5533584" y="4071252"/>
            <a:ext cx="1969400" cy="672212"/>
          </a:xfrm>
          <a:prstGeom prst="roundRect">
            <a:avLst>
              <a:gd name="adj" fmla="val 7999"/>
            </a:avLst>
          </a:prstGeom>
          <a:ln w="127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7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5FD79EB-F81D-4296-A8B6-4701853983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15074" y="4043749"/>
            <a:ext cx="148442" cy="12262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F3BEA45-C636-44DA-A637-0449662D63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15074" y="4369563"/>
            <a:ext cx="148442" cy="122625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4AFF876E-F296-47F9-9918-E9203E4607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15074" y="3705403"/>
            <a:ext cx="148442" cy="12262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B048634-36FE-47AD-B610-42B7FEA650F0}"/>
              </a:ext>
            </a:extLst>
          </p:cNvPr>
          <p:cNvSpPr txBox="1"/>
          <p:nvPr/>
        </p:nvSpPr>
        <p:spPr>
          <a:xfrm>
            <a:off x="3022157" y="3447539"/>
            <a:ext cx="3437273" cy="21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2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Определение оптимального технологического режима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301F917-46CF-47C2-946D-030F4126C870}"/>
              </a:ext>
            </a:extLst>
          </p:cNvPr>
          <p:cNvSpPr txBox="1"/>
          <p:nvPr/>
        </p:nvSpPr>
        <p:spPr>
          <a:xfrm>
            <a:off x="1791740" y="3852719"/>
            <a:ext cx="3386150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Ранжирование вариантов реализации наилучших доступных технологий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D03309C-3099-41EB-8E3A-187167EC3D77}"/>
              </a:ext>
            </a:extLst>
          </p:cNvPr>
          <p:cNvSpPr txBox="1"/>
          <p:nvPr/>
        </p:nvSpPr>
        <p:spPr>
          <a:xfrm>
            <a:off x="2397535" y="4182711"/>
            <a:ext cx="2184535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Результирующая технологическая карта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53CC04-4A31-4195-89D5-8E24DF688DBE}"/>
              </a:ext>
            </a:extLst>
          </p:cNvPr>
          <p:cNvSpPr txBox="1"/>
          <p:nvPr/>
        </p:nvSpPr>
        <p:spPr>
          <a:xfrm>
            <a:off x="2342423" y="4525234"/>
            <a:ext cx="2284785" cy="20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Корректировка проекта производства работ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DF9BFCC-2C57-4CCA-8385-8E817A34F8D5}"/>
              </a:ext>
            </a:extLst>
          </p:cNvPr>
          <p:cNvSpPr txBox="1"/>
          <p:nvPr/>
        </p:nvSpPr>
        <p:spPr>
          <a:xfrm>
            <a:off x="5606003" y="4158333"/>
            <a:ext cx="1824561" cy="529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89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Планы / проекты обезвреживания нефтесодержащих отходов и рекультивации нарушенных и нефтезагрязненных земель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1748F4F-E09E-4374-A9D9-3FB8D32162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4783" y="4214647"/>
            <a:ext cx="161589" cy="13348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D6C2E60-61F3-4217-990C-3008971E48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290337" y="4214647"/>
            <a:ext cx="161589" cy="13348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6B2D360C-5CCE-4903-9546-4B6DEEC81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5134" y="4540461"/>
            <a:ext cx="161589" cy="133487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4F549A80-2ACC-4CC9-A645-2EA8F021D3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2017" y="3470663"/>
            <a:ext cx="1005518" cy="1202863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DC0F092D-C45A-40AA-BDFD-B80E93E7B9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89942" y="3245501"/>
            <a:ext cx="1745503" cy="755588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1FD41ED-737D-4518-A3B8-4316C038B6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31730" y="2664728"/>
            <a:ext cx="524475" cy="187087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01B1160-1230-4170-AB14-59252B4880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46982" y="1857388"/>
            <a:ext cx="518085" cy="315627"/>
          </a:xfrm>
          <a:prstGeom prst="rect">
            <a:avLst/>
          </a:prstGeom>
        </p:spPr>
      </p:pic>
      <p:sp>
        <p:nvSpPr>
          <p:cNvPr id="84" name="Заголовок 1"/>
          <p:cNvSpPr txBox="1">
            <a:spLocks/>
          </p:cNvSpPr>
          <p:nvPr/>
        </p:nvSpPr>
        <p:spPr>
          <a:xfrm>
            <a:off x="590986" y="90686"/>
            <a:ext cx="6917293" cy="617871"/>
          </a:xfrm>
          <a:prstGeom prst="rect">
            <a:avLst/>
          </a:prstGeom>
        </p:spPr>
        <p:txBody>
          <a:bodyPr vert="horz" lIns="60150" tIns="30075" rIns="60150" bIns="3007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/>
              <a:t>Модели и алгоритмы применения технологических карт</a:t>
            </a:r>
          </a:p>
        </p:txBody>
      </p:sp>
      <p:cxnSp>
        <p:nvCxnSpPr>
          <p:cNvPr id="85" name="Прямая соединительная линия 84"/>
          <p:cNvCxnSpPr>
            <a:cxnSpLocks/>
          </p:cNvCxnSpPr>
          <p:nvPr/>
        </p:nvCxnSpPr>
        <p:spPr>
          <a:xfrm flipV="1">
            <a:off x="834898" y="630088"/>
            <a:ext cx="6344875" cy="1916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2254409" y="984823"/>
            <a:ext cx="3532771" cy="1331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bject 4">
            <a:extLst>
              <a:ext uri="{FF2B5EF4-FFF2-40B4-BE49-F238E27FC236}">
                <a16:creationId xmlns:a16="http://schemas.microsoft.com/office/drawing/2014/main" id="{53401560-CB49-4E40-A2F6-09BA379A7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186" y="578546"/>
            <a:ext cx="70267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70" dirty="0">
                <a:solidFill>
                  <a:srgbClr val="00B050"/>
                </a:solidFill>
              </a:rPr>
              <a:t>Соответствие</a:t>
            </a:r>
            <a:r>
              <a:rPr sz="2400" spc="-114" dirty="0">
                <a:solidFill>
                  <a:srgbClr val="00B050"/>
                </a:solidFill>
              </a:rPr>
              <a:t> </a:t>
            </a:r>
            <a:r>
              <a:rPr sz="2400" spc="-60" dirty="0">
                <a:solidFill>
                  <a:srgbClr val="00B050"/>
                </a:solidFill>
              </a:rPr>
              <a:t>принципам</a:t>
            </a:r>
            <a:r>
              <a:rPr sz="2400" spc="-95" dirty="0">
                <a:solidFill>
                  <a:srgbClr val="00B050"/>
                </a:solidFill>
              </a:rPr>
              <a:t> </a:t>
            </a:r>
            <a:r>
              <a:rPr sz="2400" spc="-170" dirty="0">
                <a:solidFill>
                  <a:srgbClr val="00B050"/>
                </a:solidFill>
              </a:rPr>
              <a:t>ESG</a:t>
            </a:r>
          </a:p>
        </p:txBody>
      </p:sp>
      <p:pic>
        <p:nvPicPr>
          <p:cNvPr id="81" name="object 22">
            <a:extLst>
              <a:ext uri="{FF2B5EF4-FFF2-40B4-BE49-F238E27FC236}">
                <a16:creationId xmlns:a16="http://schemas.microsoft.com/office/drawing/2014/main" id="{C71DC4F6-066B-4E9C-A634-595C5A197309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83806" y="4924476"/>
            <a:ext cx="586724" cy="586469"/>
          </a:xfrm>
          <a:prstGeom prst="rect">
            <a:avLst/>
          </a:prstGeom>
        </p:spPr>
      </p:pic>
      <p:pic>
        <p:nvPicPr>
          <p:cNvPr id="100" name="object 23">
            <a:extLst>
              <a:ext uri="{FF2B5EF4-FFF2-40B4-BE49-F238E27FC236}">
                <a16:creationId xmlns:a16="http://schemas.microsoft.com/office/drawing/2014/main" id="{AF52DD1E-D6FF-4EB4-BA83-5E1140D6086D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784205" y="4916971"/>
            <a:ext cx="578138" cy="601478"/>
          </a:xfrm>
          <a:prstGeom prst="rect">
            <a:avLst/>
          </a:prstGeom>
        </p:spPr>
      </p:pic>
      <p:pic>
        <p:nvPicPr>
          <p:cNvPr id="102" name="object 24">
            <a:extLst>
              <a:ext uri="{FF2B5EF4-FFF2-40B4-BE49-F238E27FC236}">
                <a16:creationId xmlns:a16="http://schemas.microsoft.com/office/drawing/2014/main" id="{E4FBD5AD-B7B2-433B-9708-BBD02840CC95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479753" y="4916971"/>
            <a:ext cx="597373" cy="605074"/>
          </a:xfrm>
          <a:prstGeom prst="rect">
            <a:avLst/>
          </a:prstGeom>
        </p:spPr>
      </p:pic>
      <p:pic>
        <p:nvPicPr>
          <p:cNvPr id="104" name="object 25">
            <a:extLst>
              <a:ext uri="{FF2B5EF4-FFF2-40B4-BE49-F238E27FC236}">
                <a16:creationId xmlns:a16="http://schemas.microsoft.com/office/drawing/2014/main" id="{2A651EE4-9BA0-4760-9E79-8BB607E1AAAE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194536" y="4913866"/>
            <a:ext cx="1830176" cy="5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7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>
            <a:extLst>
              <a:ext uri="{FF2B5EF4-FFF2-40B4-BE49-F238E27FC236}">
                <a16:creationId xmlns:a16="http://schemas.microsoft.com/office/drawing/2014/main" id="{BF983F98-BA78-4A4D-BB1F-4CF0C416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658"/>
              </a:spcBef>
              <a:buFont typeface="Arial" panose="020B0604020202020204" pitchFamily="34" charset="0"/>
              <a:buChar char="•"/>
              <a:defRPr sz="1842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88713" indent="-187966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 sz="1579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51865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 sz="1316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52612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53358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654104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954850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255596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56342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75DC7E2-08E5-4689-9EDB-6668C9C31A69}" type="slidenum">
              <a:rPr lang="ru-RU" altLang="ru-RU" sz="789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789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3EB9B-3EA1-458B-B045-D49865BBEA95}"/>
              </a:ext>
            </a:extLst>
          </p:cNvPr>
          <p:cNvSpPr txBox="1"/>
          <p:nvPr/>
        </p:nvSpPr>
        <p:spPr>
          <a:xfrm>
            <a:off x="2096910" y="654487"/>
            <a:ext cx="3258862" cy="4162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10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рекультивации</a:t>
            </a:r>
            <a:endParaRPr lang="ru-RU" altLang="ru-RU" sz="1184" dirty="0"/>
          </a:p>
        </p:txBody>
      </p:sp>
      <p:pic>
        <p:nvPicPr>
          <p:cNvPr id="39940" name="Picture 8" descr="logo">
            <a:extLst>
              <a:ext uri="{FF2B5EF4-FFF2-40B4-BE49-F238E27FC236}">
                <a16:creationId xmlns:a16="http://schemas.microsoft.com/office/drawing/2014/main" id="{895D2612-3EC9-4C61-86DC-BEE49306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0" y="4138196"/>
            <a:ext cx="858396" cy="59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3">
            <a:extLst>
              <a:ext uri="{FF2B5EF4-FFF2-40B4-BE49-F238E27FC236}">
                <a16:creationId xmlns:a16="http://schemas.microsoft.com/office/drawing/2014/main" id="{9EFD2A7B-FF30-4D0D-9890-6B16BD70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04" y="1307160"/>
            <a:ext cx="1684419" cy="7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13">
            <a:extLst>
              <a:ext uri="{FF2B5EF4-FFF2-40B4-BE49-F238E27FC236}">
                <a16:creationId xmlns:a16="http://schemas.microsoft.com/office/drawing/2014/main" id="{FE34AF23-6741-40F3-B197-BB27051E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5" y="1356241"/>
            <a:ext cx="1304302" cy="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5">
            <a:extLst>
              <a:ext uri="{FF2B5EF4-FFF2-40B4-BE49-F238E27FC236}">
                <a16:creationId xmlns:a16="http://schemas.microsoft.com/office/drawing/2014/main" id="{07169433-6924-4DDB-A611-CC73E69D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0" y="2175999"/>
            <a:ext cx="687134" cy="7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17">
            <a:extLst>
              <a:ext uri="{FF2B5EF4-FFF2-40B4-BE49-F238E27FC236}">
                <a16:creationId xmlns:a16="http://schemas.microsoft.com/office/drawing/2014/main" id="{5DA563A7-00AC-4404-8967-41D75C7C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1" y="3129424"/>
            <a:ext cx="1107978" cy="85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Рисунок 19">
            <a:extLst>
              <a:ext uri="{FF2B5EF4-FFF2-40B4-BE49-F238E27FC236}">
                <a16:creationId xmlns:a16="http://schemas.microsoft.com/office/drawing/2014/main" id="{6FD19C97-EF34-4E7F-88D1-49AF3821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236"/>
            <a:ext cx="1495405" cy="59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Рисунок 23">
            <a:extLst>
              <a:ext uri="{FF2B5EF4-FFF2-40B4-BE49-F238E27FC236}">
                <a16:creationId xmlns:a16="http://schemas.microsoft.com/office/drawing/2014/main" id="{9A695622-CD18-4961-88DD-4355EABA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56" y="2114386"/>
            <a:ext cx="1405597" cy="105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Рисунок 1">
            <a:extLst>
              <a:ext uri="{FF2B5EF4-FFF2-40B4-BE49-F238E27FC236}">
                <a16:creationId xmlns:a16="http://schemas.microsoft.com/office/drawing/2014/main" id="{1C4055A4-57F3-47B6-AE94-9D9C824CC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0" y="1042958"/>
            <a:ext cx="4260652" cy="31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Рисунок 21">
            <a:extLst>
              <a:ext uri="{FF2B5EF4-FFF2-40B4-BE49-F238E27FC236}">
                <a16:creationId xmlns:a16="http://schemas.microsoft.com/office/drawing/2014/main" id="{B801C92D-180C-428C-95A0-E7C4F211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55" y="554236"/>
            <a:ext cx="721595" cy="80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Рисунок 23" descr="C:\work\ТСК\РЕКУЛЬТИВАЦИЯ\СВЯТОГОР Красноуральск\контрольный участок\2020-2021\(1) 06.10.2020г..jpg">
            <a:extLst>
              <a:ext uri="{FF2B5EF4-FFF2-40B4-BE49-F238E27FC236}">
                <a16:creationId xmlns:a16="http://schemas.microsoft.com/office/drawing/2014/main" id="{62EE5284-1CC2-475E-B2AC-F0BB3215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62" y="3244295"/>
            <a:ext cx="2180451" cy="16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Рисунок 24" descr="C:\work\ТСК\РЕКУЛЬТИВАЦИЯ\СВЯТОГОР Красноуральск\контрольный участок\2020-2021\(1) 19.05.2021г..jpg">
            <a:extLst>
              <a:ext uri="{FF2B5EF4-FFF2-40B4-BE49-F238E27FC236}">
                <a16:creationId xmlns:a16="http://schemas.microsoft.com/office/drawing/2014/main" id="{9320D96C-5B30-43B1-99B7-C376994F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15" y="3252649"/>
            <a:ext cx="2170008" cy="16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Рисунок 25" descr="C:\work\ТСК\РЕКУЛЬТИВАЦИЯ\СВЯТОГОР Красноуральск\контрольный участок\2020-2021\(2) 19.05.2021г..jpg">
            <a:extLst>
              <a:ext uri="{FF2B5EF4-FFF2-40B4-BE49-F238E27FC236}">
                <a16:creationId xmlns:a16="http://schemas.microsoft.com/office/drawing/2014/main" id="{80F63C41-B7D8-4158-8F01-61712CD5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05" y="4034813"/>
            <a:ext cx="2155388" cy="82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2" name="Прямоугольник 6">
            <a:extLst>
              <a:ext uri="{FF2B5EF4-FFF2-40B4-BE49-F238E27FC236}">
                <a16:creationId xmlns:a16="http://schemas.microsoft.com/office/drawing/2014/main" id="{F8622AD6-C6D4-4D12-94BD-F1CE9EE13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538" y="4636317"/>
            <a:ext cx="990977" cy="2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89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84" b="1">
                <a:ea typeface="Calibri" panose="020F0502020204030204" pitchFamily="34" charset="0"/>
                <a:cs typeface="Times New Roman" panose="02020603050405020304" pitchFamily="18" charset="0"/>
              </a:rPr>
              <a:t>06.10. 2020г</a:t>
            </a:r>
            <a:endParaRPr lang="ru-RU" altLang="ru-RU" sz="1184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53" name="Прямоугольник 7">
            <a:extLst>
              <a:ext uri="{FF2B5EF4-FFF2-40B4-BE49-F238E27FC236}">
                <a16:creationId xmlns:a16="http://schemas.microsoft.com/office/drawing/2014/main" id="{A8D0D197-9DF7-4A61-B6AD-ABA9B205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799" y="4607077"/>
            <a:ext cx="968535" cy="2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84" b="1">
                <a:ea typeface="Calibri" panose="020F0502020204030204" pitchFamily="34" charset="0"/>
                <a:cs typeface="Times New Roman" panose="02020603050405020304" pitchFamily="18" charset="0"/>
              </a:rPr>
              <a:t>19.05. 2021г</a:t>
            </a:r>
            <a:endParaRPr lang="ru-RU" altLang="ru-RU" sz="1184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9BA04-B94D-4C5B-99C5-60A4B18360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8092" y="4316614"/>
            <a:ext cx="2033454" cy="11300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4689"/>
            <a:ext cx="4346956" cy="2727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986" y="2034689"/>
            <a:ext cx="3976064" cy="2727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65" y="1037371"/>
            <a:ext cx="7911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Рекультивация свалки </a:t>
            </a:r>
            <a:r>
              <a:rPr lang="ru-RU" sz="2400" b="1" dirty="0" err="1">
                <a:latin typeface="Candara" panose="020E0502030303020204" pitchFamily="34" charset="0"/>
                <a:cs typeface="Arial" panose="020B0604020202020204" pitchFamily="34" charset="0"/>
              </a:rPr>
              <a:t>коксо</a:t>
            </a:r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-химического производства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189" y="1637358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Сентябрь 2018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6474" y="1573022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Июль 2020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394925" y="1637358"/>
            <a:ext cx="1298121" cy="312025"/>
          </a:xfrm>
          <a:prstGeom prst="rightArrow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60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65" y="1037371"/>
            <a:ext cx="519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Рекультивация ЛАРН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73" y="1637358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Июль 2022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3986" y="1637357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Август 2022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2677886" y="1722664"/>
            <a:ext cx="1298121" cy="312025"/>
          </a:xfrm>
          <a:prstGeom prst="rightArrow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19654E-4310-4AC1-AD83-2CF70837F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1447" y="2292796"/>
            <a:ext cx="6213099" cy="31337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D7B193-5955-460B-B805-674D18882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43" y="2237343"/>
            <a:ext cx="4214813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0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597313" y="-2916340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5928" y="71848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Лица компании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5476" y="1180149"/>
            <a:ext cx="3855466" cy="1524000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7" y="1180149"/>
            <a:ext cx="11572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0462" y="1124524"/>
            <a:ext cx="3850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Генеральный директор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Образование: высшее техническое.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Опыт  руководства производственными предприятиями – 25 лет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Функции: управление финансово-хозяйственной деятельностью,  организация производства и управление  бюджетом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99553" y="3394686"/>
            <a:ext cx="3855466" cy="1611313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8166" y="2814926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8543" y="2839357"/>
            <a:ext cx="480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Долганов Олег Владимирович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25816" y="5128677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746193" y="5153108"/>
            <a:ext cx="503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Чиргин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Сергей Георгиевич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949064" y="3429992"/>
            <a:ext cx="3850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Главный технолог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Образование: высшее техническое.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Изобретатель ключевых звеньев технологии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Функции: разработка технологий  на основе </a:t>
            </a:r>
            <a:r>
              <a:rPr lang="ru-RU" altLang="ru-RU" sz="1400" dirty="0" err="1">
                <a:latin typeface="Candara" panose="020E0502030303020204" pitchFamily="34" charset="0"/>
                <a:cs typeface="Arial" panose="020B0604020202020204" pitchFamily="34" charset="0"/>
              </a:rPr>
              <a:t>гидро</a:t>
            </a: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-ударного оборудования и  их использование в производстве  продукции</a:t>
            </a:r>
          </a:p>
        </p:txBody>
      </p:sp>
      <p:pic>
        <p:nvPicPr>
          <p:cNvPr id="16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29" y="3394685"/>
            <a:ext cx="113506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734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597313" y="-2916340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5928" y="71848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Лица компании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5476" y="1180149"/>
            <a:ext cx="3855466" cy="1524000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80462" y="1124524"/>
            <a:ext cx="3850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Директор по науке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Доктор сельскохозяйственных наук,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Член-корреспондент РАН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Функционал: разработка продукции,  научное обоснование новых препаратов,  испытания продукции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99553" y="3394686"/>
            <a:ext cx="3855466" cy="1611313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8166" y="2814926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8543" y="2839357"/>
            <a:ext cx="480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Зезин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Никита Николаевич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25816" y="5128677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746193" y="5153108"/>
            <a:ext cx="503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Храмцов </a:t>
            </a:r>
            <a:r>
              <a:rPr lang="ru-RU">
                <a:latin typeface="Candara" panose="020E0502030303020204" pitchFamily="34" charset="0"/>
                <a:cs typeface="Arial" panose="020B0604020202020204" pitchFamily="34" charset="0"/>
              </a:rPr>
              <a:t>Вячеслав Владиславович</a:t>
            </a: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49064" y="3429992"/>
            <a:ext cx="3850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Руководитель отдела по экологии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Опыт развития производственных проектов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Функционал: рекультивация, озеленение, </a:t>
            </a:r>
            <a:r>
              <a:rPr lang="ru-RU" altLang="ru-RU" sz="1400" dirty="0" err="1">
                <a:latin typeface="Candara" panose="020E0502030303020204" pitchFamily="34" charset="0"/>
                <a:cs typeface="Arial" panose="020B0604020202020204" pitchFamily="34" charset="0"/>
              </a:rPr>
              <a:t>гидропосев</a:t>
            </a: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, производство мульчи, производство </a:t>
            </a:r>
            <a:r>
              <a:rPr lang="ru-RU" altLang="ru-RU" sz="1400" dirty="0" err="1">
                <a:latin typeface="Candara" panose="020E0502030303020204" pitchFamily="34" charset="0"/>
                <a:cs typeface="Arial" panose="020B0604020202020204" pitchFamily="34" charset="0"/>
              </a:rPr>
              <a:t>экоутеплителя</a:t>
            </a: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Рисунок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3" y="1162966"/>
            <a:ext cx="11509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232497-73EB-4D3E-BAF3-B8BE17923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019" y="3371166"/>
            <a:ext cx="1297686" cy="16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7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597313" y="-2916340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05713" y="461598"/>
            <a:ext cx="436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Научные драйверы  компании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5476" y="1180149"/>
            <a:ext cx="3855466" cy="1524000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25476" y="1474352"/>
            <a:ext cx="38505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кандидат ветеринарных наук, доцент кафедры инфекционной и незаразной патологии, </a:t>
            </a:r>
            <a:r>
              <a:rPr lang="ru-RU" sz="1400" dirty="0">
                <a:latin typeface="Candara" panose="020E0502030303020204" pitchFamily="34" charset="0"/>
              </a:rPr>
              <a:t>Уральский государственный аграрный университет, Екатеринбург, Россия</a:t>
            </a:r>
            <a:endParaRPr lang="ru-RU" altLang="ru-RU" sz="14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24860" y="3340080"/>
            <a:ext cx="3855466" cy="1611313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8166" y="2814926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8543" y="2839357"/>
            <a:ext cx="480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Усевич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Вера Михайловна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60395" y="5128677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751614" y="5137389"/>
            <a:ext cx="281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Дрозд Мария Николаевна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99553" y="3672119"/>
            <a:ext cx="3359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400" dirty="0">
                <a:latin typeface="Candara" panose="020E0502030303020204" pitchFamily="34" charset="0"/>
              </a:rPr>
              <a:t>старший преподаватель кафедры инфекционной и незаразной патологии,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ru-RU" sz="1400" dirty="0">
                <a:latin typeface="Candara" panose="020E0502030303020204" pitchFamily="34" charset="0"/>
              </a:rPr>
              <a:t>Уральский государственный аграрный университет, Екатеринбург, Россия</a:t>
            </a:r>
            <a:endParaRPr lang="ru-RU" altLang="ru-RU" sz="14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F53F35-9DAF-4C56-BC58-15FF54E3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3" y="919864"/>
            <a:ext cx="1259259" cy="19493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88F384-5060-440D-B053-A0D0779A3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564" y="3285475"/>
            <a:ext cx="1376419" cy="17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6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50" y="1037371"/>
            <a:ext cx="519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Производственные мощности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50" y="1499036"/>
            <a:ext cx="7413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Основой технологии получения продукта является использование </a:t>
            </a:r>
            <a:r>
              <a:rPr lang="ru-RU" altLang="ru-RU" sz="1600" dirty="0" err="1">
                <a:latin typeface="Candara" panose="020E0502030303020204" pitchFamily="34" charset="0"/>
                <a:cs typeface="Arial" panose="020B0604020202020204" pitchFamily="34" charset="0"/>
              </a:rPr>
              <a:t>гидроударного</a:t>
            </a: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 аппарата оригинальной конструкции в котором совмещены процессы диспергирования, экстракции, растворения, дезинтеграции и деструкции клеточных структур.</a:t>
            </a:r>
          </a:p>
        </p:txBody>
      </p:sp>
      <p:pic>
        <p:nvPicPr>
          <p:cNvPr id="11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7" y="2661557"/>
            <a:ext cx="3761793" cy="2506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661557"/>
            <a:ext cx="3342826" cy="2506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996270" y="5194237"/>
            <a:ext cx="26749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Стационарная установка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776788" y="5194237"/>
            <a:ext cx="2673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Мобильная установка</a:t>
            </a:r>
          </a:p>
        </p:txBody>
      </p:sp>
    </p:spTree>
    <p:extLst>
      <p:ext uri="{BB962C8B-B14F-4D97-AF65-F5344CB8AC3E}">
        <p14:creationId xmlns:p14="http://schemas.microsoft.com/office/powerpoint/2010/main" val="3068490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8E8C96-F4C6-497B-8E31-59DB39C95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518432"/>
            <a:ext cx="3286900" cy="13498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16C4D-EC18-46D6-A6D8-3D8DA027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937" y="416378"/>
            <a:ext cx="3828863" cy="2865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28B9C2-9607-4144-ACAB-A5B5574B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3" y="2516688"/>
            <a:ext cx="3886200" cy="29085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55C41E-8A13-42AE-8205-0FDE2CD0C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213" y="3970977"/>
            <a:ext cx="3265404" cy="11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3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07" y="341771"/>
            <a:ext cx="5257117" cy="1861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Прямоугольник 3"/>
          <p:cNvSpPr/>
          <p:nvPr/>
        </p:nvSpPr>
        <p:spPr>
          <a:xfrm>
            <a:off x="2910327" y="2660092"/>
            <a:ext cx="3758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Долганов Олег Владимирович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Тел: +7 (912) 234-28-78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E-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mail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: ovd9122342878@gmail.com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://qrcoder.ru/code/?http%3A%2F%2Fwww.gidrointech.ru%2Findex.php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16" y="386827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olgano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2" y="2439529"/>
            <a:ext cx="1924050" cy="2857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3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971" y="1686087"/>
            <a:ext cx="5636079" cy="3933664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-967007" y="963385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48298" y="1137454"/>
            <a:ext cx="244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Проблематика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29306" y="1733548"/>
            <a:ext cx="47223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Снижение качества с\х продукции </a:t>
            </a:r>
            <a:b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за счет уменьшения количества микроэлементов в её составе;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Деградация почвы, снижение плодородия;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Дефицит инженерных решений производства органо-минеральных удобрений природного происхождения, которые позволяют обеспечить прирост и качество производства с\х продукции, </a:t>
            </a:r>
            <a:b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а также восстановление почв в комплексе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1567202" y="480331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43920" y="1117634"/>
            <a:ext cx="244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Решение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416967" y="1489182"/>
            <a:ext cx="54537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Создание номенклатуры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торфо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-сапропелевого концентрата (ТСК) с повышенным содержанием микроэлементов, пригодного для выращивания широкого спектра сельскохозяйственных культур, а также для всех известных направлений рекультивации почв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Создание технологии и оборудования для производства концентрата гуминовых и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фульвовых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кислот с повышенным содержанием микроэлементов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3B09D2-56E1-4ED6-A8F3-5AFEE269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" y="2047982"/>
            <a:ext cx="1597140" cy="21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920" y="111763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Способы решения 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04AF2-BEC8-42BB-ACAC-E161A7DA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5" y="1733548"/>
            <a:ext cx="4101162" cy="23069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735BC-CB72-4E30-8B7F-0D8ED877E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0" y="4604174"/>
            <a:ext cx="2401049" cy="822354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DF19BD4F-F599-4E7D-8E79-7CB2BDDA8A50}"/>
              </a:ext>
            </a:extLst>
          </p:cNvPr>
          <p:cNvSpPr/>
          <p:nvPr/>
        </p:nvSpPr>
        <p:spPr>
          <a:xfrm>
            <a:off x="2308727" y="43744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D90E9D-8633-4085-901D-A8D2AC66700A}"/>
              </a:ext>
            </a:extLst>
          </p:cNvPr>
          <p:cNvSpPr/>
          <p:nvPr/>
        </p:nvSpPr>
        <p:spPr>
          <a:xfrm>
            <a:off x="3619834" y="698489"/>
            <a:ext cx="44200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1. Разработка сбалансированной рецептуры.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2. Использование природных минералов в качестве добавок в исходное сырьё.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3. Разработка программы управления составом добавок и качеством ТСК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в зависимости от потребности для обеспечения здорового и гармоничного развития различных типов растений.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4. Сокращение числа технологических стадий за счет использования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гидроударного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аппарата оригинальной конструкции в котором совмещены процессы диспергирования, экстракции, растворения, дезинтеграции и деструкции клеточных структур.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40"/>
            <a:ext cx="1115358" cy="458043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06EBB0B-E99C-41E6-A0E9-8255479F3B68}"/>
              </a:ext>
            </a:extLst>
          </p:cNvPr>
          <p:cNvSpPr/>
          <p:nvPr/>
        </p:nvSpPr>
        <p:spPr>
          <a:xfrm>
            <a:off x="2759528" y="-2232932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EE62C-3BF3-4D44-BD25-8032BD6058E6}"/>
              </a:ext>
            </a:extLst>
          </p:cNvPr>
          <p:cNvSpPr txBox="1"/>
          <p:nvPr/>
        </p:nvSpPr>
        <p:spPr>
          <a:xfrm>
            <a:off x="379314" y="4003130"/>
            <a:ext cx="4184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ГумиТорф</a:t>
            </a:r>
            <a:r>
              <a:rPr lang="ru-RU" dirty="0"/>
              <a:t> содержит 86 микроэлементов, 6 групп витаминов и 20 аминокислот в сбалансированном самой природой количестве.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76E462-9C44-4CCC-8000-F453C9E8F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3" t="14696" r="31974" b="5450"/>
          <a:stretch/>
        </p:blipFill>
        <p:spPr>
          <a:xfrm>
            <a:off x="195942" y="668198"/>
            <a:ext cx="3167743" cy="31105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DC6E3B-AE28-4CA5-9BE7-E1920064B6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57" t="14318" r="13879" b="4968"/>
          <a:stretch/>
        </p:blipFill>
        <p:spPr>
          <a:xfrm>
            <a:off x="4445130" y="3662261"/>
            <a:ext cx="3195605" cy="18777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7EABEE-5B65-4935-A123-5BD7B7A2ED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1" t="15584" r="28742" b="7140"/>
          <a:stretch/>
        </p:blipFill>
        <p:spPr>
          <a:xfrm>
            <a:off x="3521529" y="79703"/>
            <a:ext cx="4302579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828785" y="-278038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F14A4DC-E493-4E24-BB93-02FC0B469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671011"/>
              </p:ext>
            </p:extLst>
          </p:nvPr>
        </p:nvGraphicFramePr>
        <p:xfrm>
          <a:off x="1349241" y="8616"/>
          <a:ext cx="72454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A738C4A8-5DC8-4A83-97D7-148DAA4ABA2C}"/>
              </a:ext>
            </a:extLst>
          </p:cNvPr>
          <p:cNvSpPr txBox="1">
            <a:spLocks/>
          </p:cNvSpPr>
          <p:nvPr/>
        </p:nvSpPr>
        <p:spPr>
          <a:xfrm>
            <a:off x="-235878" y="974117"/>
            <a:ext cx="3170238" cy="22686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Органо-химический состав ДиаГум</a:t>
            </a: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ТУ 0392 – 001 – 14741912 – 2017 </a:t>
            </a: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виде гранулы.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87424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990108" y="3220698"/>
            <a:ext cx="1407257" cy="1033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1774" y="2049305"/>
            <a:ext cx="1407257" cy="1033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464667" y="-608239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920" y="111763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Ассортимент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0" y="3248417"/>
            <a:ext cx="712445" cy="103374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10165" y="3358887"/>
            <a:ext cx="133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-Универсал</a:t>
            </a:r>
            <a:b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OrSis</a:t>
            </a:r>
            <a: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  <a:t>-universal)</a:t>
            </a:r>
            <a:endParaRPr lang="ru-RU" sz="1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76" y="2049305"/>
            <a:ext cx="627678" cy="103382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71775" y="2237637"/>
            <a:ext cx="133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b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Старт</a:t>
            </a:r>
            <a:b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OrSis</a:t>
            </a:r>
            <a: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  <a:t>-start)</a:t>
            </a:r>
            <a:endParaRPr lang="ru-RU" sz="12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40" y="4459383"/>
            <a:ext cx="975232" cy="1003096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021606" y="4410807"/>
            <a:ext cx="1407257" cy="1033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5574" y="4531609"/>
            <a:ext cx="133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b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Финал</a:t>
            </a:r>
            <a:b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OrSis</a:t>
            </a:r>
            <a: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  <a:t>-final)</a:t>
            </a:r>
            <a:endParaRPr lang="ru-RU" sz="1200" b="1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457D458-A337-4F2C-9FA3-74A2E114C2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967020"/>
              </p:ext>
            </p:extLst>
          </p:nvPr>
        </p:nvGraphicFramePr>
        <p:xfrm>
          <a:off x="2499681" y="2026106"/>
          <a:ext cx="2459200" cy="3478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8" imgW="4533723" imgH="6415677" progId="Acrobat.Document.DC">
                  <p:embed/>
                </p:oleObj>
              </mc:Choice>
              <mc:Fallback>
                <p:oleObj name="Acrobat Document" r:id="rId8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99681" y="2026106"/>
                        <a:ext cx="2459200" cy="3478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616397-BDC6-40A5-8E16-273BC2F09CAF}"/>
              </a:ext>
            </a:extLst>
          </p:cNvPr>
          <p:cNvSpPr txBox="1"/>
          <p:nvPr/>
        </p:nvSpPr>
        <p:spPr>
          <a:xfrm>
            <a:off x="5044517" y="270717"/>
            <a:ext cx="29697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Сейчас в ассортименте производства компании больше 20 (из них 4 на основе диатомита, один из них </a:t>
            </a:r>
            <a:r>
              <a:rPr lang="ru-RU" dirty="0" err="1"/>
              <a:t>ГумиТорф-нанокремний</a:t>
            </a:r>
            <a:r>
              <a:rPr lang="ru-RU" dirty="0"/>
              <a:t>) наименований продукции с повышенным содержанием микроэлементов. Отдельной группой стоят </a:t>
            </a:r>
            <a:r>
              <a:rPr lang="ru-RU" dirty="0" err="1"/>
              <a:t>фитопрепараты</a:t>
            </a:r>
            <a:r>
              <a:rPr lang="ru-RU" dirty="0"/>
              <a:t> с </a:t>
            </a:r>
            <a:r>
              <a:rPr lang="ru-RU" dirty="0" err="1"/>
              <a:t>фунгицидной</a:t>
            </a:r>
            <a:r>
              <a:rPr lang="ru-RU" dirty="0"/>
              <a:t> активностью. «Осенние» препараты </a:t>
            </a:r>
            <a:r>
              <a:rPr lang="ru-RU" dirty="0" err="1"/>
              <a:t>ГумиТорф</a:t>
            </a:r>
            <a:r>
              <a:rPr lang="ru-RU" dirty="0"/>
              <a:t>-Стерня и </a:t>
            </a:r>
            <a:r>
              <a:rPr lang="ru-RU" dirty="0" err="1"/>
              <a:t>ГумиТорф</a:t>
            </a:r>
            <a:r>
              <a:rPr lang="ru-RU" dirty="0"/>
              <a:t>-Компостер. </a:t>
            </a:r>
          </a:p>
          <a:p>
            <a:r>
              <a:rPr lang="ru-RU" dirty="0"/>
              <a:t>Наши партнеры это казанские микробиологи и </a:t>
            </a:r>
            <a:r>
              <a:rPr lang="ru-RU" dirty="0" err="1"/>
              <a:t>УралНИИСХоз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33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1980</Words>
  <Application>Microsoft Office PowerPoint</Application>
  <PresentationFormat>Произвольный</PresentationFormat>
  <Paragraphs>260</Paragraphs>
  <Slides>31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游ゴシック</vt:lpstr>
      <vt:lpstr>Aharoni</vt:lpstr>
      <vt:lpstr>Arial</vt:lpstr>
      <vt:lpstr>Calibri</vt:lpstr>
      <vt:lpstr>Calibri Light</vt:lpstr>
      <vt:lpstr>Candara</vt:lpstr>
      <vt:lpstr>Times New Roman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ДиГувит. Животноводство/Птицеводство</vt:lpstr>
      <vt:lpstr>ДиГувит. Животноводство/Птицеводство</vt:lpstr>
      <vt:lpstr>ДиГувит. Птицеводство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Технологические карты</vt:lpstr>
      <vt:lpstr>Примеры применения технологических карт</vt:lpstr>
      <vt:lpstr>Соответствие принципам ESG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Oleg Dolganov</cp:lastModifiedBy>
  <cp:revision>131</cp:revision>
  <dcterms:created xsi:type="dcterms:W3CDTF">2021-08-02T11:56:57Z</dcterms:created>
  <dcterms:modified xsi:type="dcterms:W3CDTF">2023-11-16T04:23:46Z</dcterms:modified>
</cp:coreProperties>
</file>